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486" r:id="rId2"/>
    <p:sldId id="487" r:id="rId3"/>
    <p:sldId id="431" r:id="rId4"/>
    <p:sldId id="516" r:id="rId5"/>
    <p:sldId id="517" r:id="rId6"/>
    <p:sldId id="518" r:id="rId7"/>
    <p:sldId id="520" r:id="rId8"/>
    <p:sldId id="521" r:id="rId9"/>
    <p:sldId id="522" r:id="rId10"/>
    <p:sldId id="523" r:id="rId11"/>
    <p:sldId id="524" r:id="rId12"/>
    <p:sldId id="519" r:id="rId13"/>
    <p:sldId id="525" r:id="rId14"/>
    <p:sldId id="515" r:id="rId15"/>
    <p:sldId id="526" r:id="rId16"/>
    <p:sldId id="527" r:id="rId17"/>
    <p:sldId id="528" r:id="rId18"/>
    <p:sldId id="529" r:id="rId19"/>
    <p:sldId id="530" r:id="rId20"/>
    <p:sldId id="531" r:id="rId21"/>
    <p:sldId id="532" r:id="rId22"/>
    <p:sldId id="533" r:id="rId23"/>
    <p:sldId id="547" r:id="rId24"/>
    <p:sldId id="534" r:id="rId25"/>
    <p:sldId id="535" r:id="rId26"/>
    <p:sldId id="536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544" r:id="rId35"/>
    <p:sldId id="545" r:id="rId36"/>
    <p:sldId id="546" r:id="rId37"/>
    <p:sldId id="548" r:id="rId38"/>
    <p:sldId id="549" r:id="rId39"/>
    <p:sldId id="550" r:id="rId40"/>
    <p:sldId id="551" r:id="rId41"/>
    <p:sldId id="552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5">
          <p15:clr>
            <a:srgbClr val="A4A3A4"/>
          </p15:clr>
        </p15:guide>
        <p15:guide id="2" pos="31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339966"/>
    <a:srgbClr val="FF3300"/>
    <a:srgbClr val="E1F5FF"/>
    <a:srgbClr val="DFF3FF"/>
    <a:srgbClr val="D6DFF8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36" autoAdjust="0"/>
  </p:normalViewPr>
  <p:slideViewPr>
    <p:cSldViewPr>
      <p:cViewPr varScale="1">
        <p:scale>
          <a:sx n="92" d="100"/>
          <a:sy n="92" d="100"/>
        </p:scale>
        <p:origin x="678" y="96"/>
      </p:cViewPr>
      <p:guideLst>
        <p:guide orient="horz" pos="1865"/>
        <p:guide pos="31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Aft>
                <a:spcPct val="0"/>
              </a:spcAft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Aft>
                <a:spcPct val="0"/>
              </a:spcAft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403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Aft>
                <a:spcPct val="0"/>
              </a:spcAft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3939897-3F0E-4093-AAC2-EE1FC987CC9B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D078CE-672A-499A-BE07-59B6BC4D0D68}" type="slidenum">
              <a:rPr lang="fr-FR" altLang="fr-FR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10AA29-CCE3-4DA6-9AE5-312A8E7807FF}" type="slidenum">
              <a:rPr lang="fr-FR" altLang="fr-FR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9E75186-C853-4A28-8DE7-B8737DC2AD63}" type="slidenum">
              <a:rPr lang="fr-FR" altLang="fr-FR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AF164E-B339-4BA4-A2CE-FCBC9603FC6C}" type="slidenum">
              <a:rPr lang="fr-FR" altLang="fr-FR"/>
              <a:pPr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844D22C-4820-40D7-9C29-4CC77E32AECE}" type="slidenum">
              <a:rPr lang="fr-FR" altLang="fr-FR"/>
              <a:pPr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B7C0C9-23BA-4792-A7AA-578E90C25E85}" type="slidenum">
              <a:rPr lang="fr-FR" altLang="fr-FR"/>
              <a:pPr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BA5B9A-00A4-45E7-A1AE-2FB77B5F6CE0}" type="slidenum">
              <a:rPr lang="fr-FR" altLang="fr-FR"/>
              <a:pPr>
                <a:spcBef>
                  <a:spcPct val="0"/>
                </a:spcBef>
              </a:pPr>
              <a:t>15</a:t>
            </a:fld>
            <a:endParaRPr lang="fr-FR" altLang="fr-FR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8C2674-DB9F-423B-9D50-C9B78DBF1C03}" type="slidenum">
              <a:rPr lang="fr-FR" altLang="fr-FR"/>
              <a:pPr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8AB346-B38F-45E1-881F-F7F3409AB012}" type="slidenum">
              <a:rPr lang="fr-FR" altLang="fr-FR"/>
              <a:pPr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8774C3-AE00-4CE9-9FF0-82CDF1288BD5}" type="slidenum">
              <a:rPr lang="fr-FR" altLang="fr-FR"/>
              <a:pPr>
                <a:spcBef>
                  <a:spcPct val="0"/>
                </a:spcBef>
              </a:pPr>
              <a:t>18</a:t>
            </a:fld>
            <a:endParaRPr lang="fr-FR" altLang="fr-FR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74C88D3-72C4-47F7-BD92-48187BEF3B85}" type="slidenum">
              <a:rPr lang="fr-FR" altLang="fr-FR"/>
              <a:pPr>
                <a:spcBef>
                  <a:spcPct val="0"/>
                </a:spcBef>
              </a:pPr>
              <a:t>19</a:t>
            </a:fld>
            <a:endParaRPr lang="fr-FR" altLang="fr-FR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A43947-B1FA-4F5A-917E-70F84CB37396}" type="slidenum">
              <a:rPr lang="fr-FR" altLang="fr-FR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854D032-594F-4679-8DD4-192A754FF555}" type="slidenum">
              <a:rPr lang="fr-FR" altLang="fr-FR"/>
              <a:pPr>
                <a:spcBef>
                  <a:spcPct val="0"/>
                </a:spcBef>
              </a:pPr>
              <a:t>20</a:t>
            </a:fld>
            <a:endParaRPr lang="fr-FR" altLang="fr-FR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719A38-E9FB-4AA3-B214-E4B208368222}" type="slidenum">
              <a:rPr lang="fr-FR" altLang="fr-FR"/>
              <a:pPr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1E47AB3-6E39-4D4E-8BDB-292FE5CEB9FF}" type="slidenum">
              <a:rPr lang="fr-FR" altLang="fr-FR"/>
              <a:pPr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F85CBAF-46FE-4B0F-A163-DF33A95A2DF1}" type="slidenum">
              <a:rPr lang="fr-FR" altLang="fr-FR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6E55D79-D6AF-4074-9C71-8A72D0D9312B}" type="slidenum">
              <a:rPr lang="fr-FR" altLang="fr-FR"/>
              <a:pPr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3B63957-F9D2-4C84-90C3-F3CBA8FECEC2}" type="slidenum">
              <a:rPr lang="fr-FR" altLang="fr-FR"/>
              <a:pPr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DD05400-C7A4-471B-A8D9-C1E7E85E2205}" type="slidenum">
              <a:rPr lang="fr-FR" altLang="fr-FR"/>
              <a:pPr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F420D30-AA8A-4782-A6F5-62F40287EA62}" type="slidenum">
              <a:rPr lang="fr-FR" altLang="fr-FR"/>
              <a:pPr>
                <a:spcBef>
                  <a:spcPct val="0"/>
                </a:spcBef>
              </a:pPr>
              <a:t>27</a:t>
            </a:fld>
            <a:endParaRPr lang="fr-FR" altLang="fr-FR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10B437-B7F1-4CB4-A831-AE9D6DAD3A96}" type="slidenum">
              <a:rPr lang="fr-FR" altLang="fr-FR"/>
              <a:pPr>
                <a:spcBef>
                  <a:spcPct val="0"/>
                </a:spcBef>
              </a:pPr>
              <a:t>28</a:t>
            </a:fld>
            <a:endParaRPr lang="fr-FR" altLang="fr-FR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BFEFADE-96E0-44FA-9C6E-ED9F5B7A0A3F}" type="slidenum">
              <a:rPr lang="fr-FR" altLang="fr-FR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422CAB-3FAD-4C49-94C9-AEF72B5F105D}" type="slidenum">
              <a:rPr lang="fr-FR" altLang="fr-FR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F47AD80-5992-4C84-9B82-B77CD41D0F9F}" type="slidenum">
              <a:rPr lang="fr-FR" altLang="fr-FR"/>
              <a:pPr>
                <a:spcBef>
                  <a:spcPct val="0"/>
                </a:spcBef>
              </a:pPr>
              <a:t>30</a:t>
            </a:fld>
            <a:endParaRPr lang="fr-FR" altLang="fr-FR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E5821C1-B342-450A-8B02-1CC6BF406C45}" type="slidenum">
              <a:rPr lang="fr-FR" altLang="fr-FR"/>
              <a:pPr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60361F-7371-4B16-A004-D353A17FB10B}" type="slidenum">
              <a:rPr lang="fr-FR" altLang="fr-FR"/>
              <a:pPr>
                <a:spcBef>
                  <a:spcPct val="0"/>
                </a:spcBef>
              </a:pPr>
              <a:t>32</a:t>
            </a:fld>
            <a:endParaRPr lang="fr-FR" altLang="fr-FR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89528D9-9778-4095-A732-061355894232}" type="slidenum">
              <a:rPr lang="fr-FR" altLang="fr-FR"/>
              <a:pPr>
                <a:spcBef>
                  <a:spcPct val="0"/>
                </a:spcBef>
              </a:pPr>
              <a:t>33</a:t>
            </a:fld>
            <a:endParaRPr lang="fr-FR" altLang="fr-FR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CDBD88-EA1B-4C17-B8AE-62EEBDC38150}" type="slidenum">
              <a:rPr lang="fr-FR" altLang="fr-FR"/>
              <a:pPr>
                <a:spcBef>
                  <a:spcPct val="0"/>
                </a:spcBef>
              </a:pPr>
              <a:t>34</a:t>
            </a:fld>
            <a:endParaRPr lang="fr-FR" altLang="fr-FR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A6A3DBC-A664-40D3-B488-171DAF8B4322}" type="slidenum">
              <a:rPr lang="fr-FR" altLang="fr-FR"/>
              <a:pPr>
                <a:spcBef>
                  <a:spcPct val="0"/>
                </a:spcBef>
              </a:pPr>
              <a:t>35</a:t>
            </a:fld>
            <a:endParaRPr lang="fr-FR" altLang="fr-FR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CADF2EE-5BF8-4072-8DCA-8747999ABDB2}" type="slidenum">
              <a:rPr lang="fr-FR" altLang="fr-FR"/>
              <a:pPr>
                <a:spcBef>
                  <a:spcPct val="0"/>
                </a:spcBef>
              </a:pPr>
              <a:t>36</a:t>
            </a:fld>
            <a:endParaRPr lang="fr-FR" altLang="fr-FR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F4EC310-C90B-4281-B8DE-76DB3E9FB845}" type="slidenum">
              <a:rPr lang="fr-FR" altLang="fr-FR"/>
              <a:pPr>
                <a:spcBef>
                  <a:spcPct val="0"/>
                </a:spcBef>
              </a:pPr>
              <a:t>37</a:t>
            </a:fld>
            <a:endParaRPr lang="fr-FR" altLang="fr-FR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55FD6F-C3D3-42B5-A767-20C4082D4EAE}" type="slidenum">
              <a:rPr lang="fr-FR" altLang="fr-FR"/>
              <a:pPr>
                <a:spcBef>
                  <a:spcPct val="0"/>
                </a:spcBef>
              </a:pPr>
              <a:t>38</a:t>
            </a:fld>
            <a:endParaRPr lang="fr-FR" altLang="fr-FR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2F8C37-3E03-45EC-B0C5-A25A4FD5BD25}" type="slidenum">
              <a:rPr lang="fr-FR" altLang="fr-FR"/>
              <a:pPr>
                <a:spcBef>
                  <a:spcPct val="0"/>
                </a:spcBef>
              </a:pPr>
              <a:t>39</a:t>
            </a:fld>
            <a:endParaRPr lang="fr-FR" altLang="fr-FR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516411-E91D-447A-AE68-359ABC48C46B}" type="slidenum">
              <a:rPr lang="fr-FR" altLang="fr-FR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90A6E4-2489-4724-9D7F-807CF860FAA8}" type="slidenum">
              <a:rPr lang="fr-FR" altLang="fr-FR"/>
              <a:pPr>
                <a:spcBef>
                  <a:spcPct val="0"/>
                </a:spcBef>
              </a:pPr>
              <a:t>40</a:t>
            </a:fld>
            <a:endParaRPr lang="fr-FR" altLang="fr-FR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412343E-3AAD-411F-BBAB-19F6F951B1BB}" type="slidenum">
              <a:rPr lang="fr-FR" altLang="fr-FR"/>
              <a:pPr>
                <a:spcBef>
                  <a:spcPct val="0"/>
                </a:spcBef>
              </a:pPr>
              <a:t>41</a:t>
            </a:fld>
            <a:endParaRPr lang="fr-FR" altLang="fr-FR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3209B27-0B4E-43ED-AF8F-E9108B986129}" type="slidenum">
              <a:rPr lang="fr-FR" altLang="fr-FR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B8A8C27-C7D2-4726-9396-5188A5BF0E1B}" type="slidenum">
              <a:rPr lang="fr-FR" altLang="fr-FR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142827-DC18-4CE3-9AC1-13833FE43349}" type="slidenum">
              <a:rPr lang="fr-FR" altLang="fr-FR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4EFCCB5-99E1-401E-8817-3E18EFB04166}" type="slidenum">
              <a:rPr lang="fr-FR" altLang="fr-FR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5E9713-62EA-4D12-8A77-86ADA3823402}" type="slidenum">
              <a:rPr lang="fr-FR" altLang="fr-FR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8CDF2-3E9A-4D1C-AD48-F958C4CF7EC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270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E1CF1-CE78-4840-8267-8506DD535B1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55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33E3-3501-4D8F-A3D9-A1C49A89A79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221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1BEF8-F252-4CDD-B3DE-6EDA7A2FB28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704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2CB82-BB01-472D-95AE-D4C38554261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25857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6E057A-3349-4A3F-BAFD-5261C828EEC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8876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4CCC3-F187-483E-8946-A97D7561588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5972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EA6BA-8847-4F08-A265-A9EFF71BBAE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132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42B6F-1B0E-450C-B33D-8F82174C844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749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EC606-565F-48EF-B562-9F88C76624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414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C0D08-DAA9-4115-8955-3F88110F5DE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740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166AB-A11E-4087-B58F-0393C5B0DEE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222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Aft>
                <a:spcPct val="0"/>
              </a:spcAft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Aft>
                <a:spcPct val="0"/>
              </a:spcAft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803E92D-D27B-47AE-88B5-57EAE07B06FD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2.m4a"/><Relationship Id="rId7" Type="http://schemas.openxmlformats.org/officeDocument/2006/relationships/image" Target="../media/image25.wmf"/><Relationship Id="rId2" Type="http://schemas.microsoft.com/office/2007/relationships/media" Target="../media/media2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24.m4a"/><Relationship Id="rId7" Type="http://schemas.openxmlformats.org/officeDocument/2006/relationships/image" Target="../media/image26.wmf"/><Relationship Id="rId2" Type="http://schemas.microsoft.com/office/2007/relationships/media" Target="../media/media2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5.m4a"/><Relationship Id="rId7" Type="http://schemas.openxmlformats.org/officeDocument/2006/relationships/image" Target="../media/image28.wmf"/><Relationship Id="rId2" Type="http://schemas.microsoft.com/office/2007/relationships/media" Target="../media/media25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6.m4a"/><Relationship Id="rId7" Type="http://schemas.openxmlformats.org/officeDocument/2006/relationships/image" Target="../media/image29.wmf"/><Relationship Id="rId2" Type="http://schemas.microsoft.com/office/2007/relationships/media" Target="../media/media26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5" descr="Perseu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738" y="0"/>
            <a:ext cx="10642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533525" y="549275"/>
            <a:ext cx="6083300" cy="708025"/>
          </a:xfrm>
          <a:prstGeom prst="rect">
            <a:avLst/>
          </a:prstGeom>
          <a:solidFill>
            <a:schemeClr val="bg2">
              <a:alpha val="10196"/>
            </a:schemeClr>
          </a:solidFill>
          <a:ln w="57150" cmpd="thinThick" algn="ctr">
            <a:solidFill>
              <a:srgbClr val="DDDDDD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4000" i="1">
                <a:solidFill>
                  <a:srgbClr val="FFFF00"/>
                </a:solidFill>
              </a:rPr>
              <a:t> Galaxy clusters and groups </a:t>
            </a:r>
            <a:endParaRPr lang="fr-FR" altLang="fr-FR" sz="4000" i="1">
              <a:solidFill>
                <a:srgbClr val="FFFF00"/>
              </a:solidFill>
            </a:endParaRPr>
          </a:p>
        </p:txBody>
      </p:sp>
      <p:sp>
        <p:nvSpPr>
          <p:cNvPr id="811012" name="Text Box 4"/>
          <p:cNvSpPr txBox="1">
            <a:spLocks noChangeArrowheads="1"/>
          </p:cNvSpPr>
          <p:nvPr/>
        </p:nvSpPr>
        <p:spPr bwMode="auto">
          <a:xfrm>
            <a:off x="935038" y="1557338"/>
            <a:ext cx="39592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100000"/>
              </a:spcAft>
              <a:buFontTx/>
              <a:buNone/>
            </a:pPr>
            <a:r>
              <a:rPr lang="fr-BE" altLang="fr-FR" sz="2400">
                <a:solidFill>
                  <a:srgbClr val="FFFF00"/>
                </a:solidFill>
                <a:cs typeface="Times New Roman" panose="02020603050405020304" pitchFamily="18" charset="0"/>
              </a:rPr>
              <a:t>• Introduction</a:t>
            </a:r>
          </a:p>
          <a:p>
            <a:pPr eaLnBrk="1" hangingPunct="1">
              <a:spcBef>
                <a:spcPct val="0"/>
              </a:spcBef>
              <a:spcAft>
                <a:spcPct val="100000"/>
              </a:spcAft>
              <a:buFontTx/>
              <a:buNone/>
            </a:pPr>
            <a:r>
              <a:rPr lang="fr-BE" altLang="fr-FR" sz="2400">
                <a:solidFill>
                  <a:srgbClr val="FFFF00"/>
                </a:solidFill>
              </a:rPr>
              <a:t>•</a:t>
            </a:r>
            <a:r>
              <a:rPr lang="fr-BE" altLang="fr-FR" sz="2400">
                <a:solidFill>
                  <a:srgbClr val="FFFF00"/>
                </a:solidFill>
                <a:cs typeface="Times New Roman" panose="02020603050405020304" pitchFamily="18" charset="0"/>
              </a:rPr>
              <a:t> The local group</a:t>
            </a:r>
          </a:p>
          <a:p>
            <a:pPr eaLnBrk="1" hangingPunct="1">
              <a:spcBef>
                <a:spcPct val="0"/>
              </a:spcBef>
              <a:spcAft>
                <a:spcPct val="100000"/>
              </a:spcAft>
              <a:buFontTx/>
              <a:buNone/>
            </a:pPr>
            <a:r>
              <a:rPr lang="fr-BE" altLang="fr-FR" sz="2400">
                <a:solidFill>
                  <a:srgbClr val="FFFF00"/>
                </a:solidFill>
              </a:rPr>
              <a:t>• Galaxy clusters</a:t>
            </a:r>
          </a:p>
          <a:p>
            <a:pPr eaLnBrk="1" hangingPunct="1">
              <a:spcBef>
                <a:spcPct val="0"/>
              </a:spcBef>
              <a:spcAft>
                <a:spcPct val="100000"/>
              </a:spcAft>
              <a:buFontTx/>
              <a:buNone/>
            </a:pPr>
            <a:r>
              <a:rPr lang="fr-BE" altLang="fr-FR" sz="2400">
                <a:solidFill>
                  <a:srgbClr val="FFFF00"/>
                </a:solidFill>
              </a:rPr>
              <a:t>• X-rays from clusters</a:t>
            </a:r>
          </a:p>
          <a:p>
            <a:pPr eaLnBrk="1" hangingPunct="1">
              <a:spcBef>
                <a:spcPct val="0"/>
              </a:spcBef>
              <a:spcAft>
                <a:spcPct val="100000"/>
              </a:spcAft>
              <a:buFontTx/>
              <a:buNone/>
            </a:pPr>
            <a:r>
              <a:rPr lang="fr-BE" altLang="fr-FR" sz="2400">
                <a:solidFill>
                  <a:srgbClr val="FFFF00"/>
                </a:solidFill>
              </a:rPr>
              <a:t>• Evolution of clusters</a:t>
            </a: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098" y="1526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oneTexte 9"/>
          <p:cNvSpPr txBox="1">
            <a:spLocks noChangeArrowheads="1"/>
          </p:cNvSpPr>
          <p:nvPr/>
        </p:nvSpPr>
        <p:spPr bwMode="auto">
          <a:xfrm>
            <a:off x="3810000" y="5984875"/>
            <a:ext cx="1528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NGC 6822</a:t>
            </a:r>
            <a:endParaRPr lang="fr-FR" altLang="fr-FR" sz="2400"/>
          </a:p>
        </p:txBody>
      </p:sp>
      <p:pic>
        <p:nvPicPr>
          <p:cNvPr id="11267" name="Image 5" descr="ngc6822_noa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674052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58763" y="168275"/>
            <a:ext cx="2195512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The local group - 7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808" y="155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oneTexte 9"/>
          <p:cNvSpPr txBox="1">
            <a:spLocks noChangeArrowheads="1"/>
          </p:cNvSpPr>
          <p:nvPr/>
        </p:nvSpPr>
        <p:spPr bwMode="auto">
          <a:xfrm>
            <a:off x="4135438" y="5984875"/>
            <a:ext cx="87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IC 10</a:t>
            </a:r>
            <a:endParaRPr lang="fr-FR" altLang="fr-FR" sz="2400"/>
          </a:p>
        </p:txBody>
      </p:sp>
      <p:pic>
        <p:nvPicPr>
          <p:cNvPr id="12291" name="Image 6" descr="ic10L_MSiniscalchi_c6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0113"/>
            <a:ext cx="7405687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58763" y="168275"/>
            <a:ext cx="2195512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The local group - 8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90011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u="sng"/>
              <a:t>The Sagittarius dwarf</a:t>
            </a:r>
            <a:r>
              <a:rPr lang="fr-BE" altLang="fr-FR" sz="2400"/>
              <a:t>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in the direction of the galactic center, very low surface brightness, detected from the analysis of stars kinematics, different from bulge stars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nearby (20 kpc), undergoes strong tidal forces from our Galaxy, tearing stars out, that are found along the trajectory of the dwarf galaxy</a:t>
            </a:r>
          </a:p>
        </p:txBody>
      </p:sp>
      <p:pic>
        <p:nvPicPr>
          <p:cNvPr id="13315" name="Image 4" descr="Sagit.w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681413"/>
            <a:ext cx="2771775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 5" descr="Sagittarius stre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176588"/>
            <a:ext cx="356552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97100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The local group - 9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4001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42875" y="1125538"/>
            <a:ext cx="90011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cluster ↔ overdensity of galaxies in a given solid angle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if one orders galaxies from the brightest to the faintest one		     </a:t>
            </a:r>
            <a:r>
              <a:rPr lang="fr-BE" altLang="fr-FR" sz="2400">
                <a:cs typeface="Times New Roman" panose="02020603050405020304" pitchFamily="18" charset="0"/>
              </a:rPr>
              <a:t>→ </a:t>
            </a:r>
            <a:r>
              <a:rPr lang="fr-BE" altLang="fr-FR" sz="2400" i="1"/>
              <a:t>m</a:t>
            </a:r>
            <a:r>
              <a:rPr lang="fr-BE" altLang="fr-FR" sz="2400" i="1" baseline="-25000"/>
              <a:t>k</a:t>
            </a:r>
            <a:r>
              <a:rPr lang="fr-BE" altLang="fr-FR" sz="2400"/>
              <a:t> = magnitude of the </a:t>
            </a:r>
            <a:r>
              <a:rPr lang="fr-BE" altLang="fr-FR" sz="2400" i="1"/>
              <a:t>k</a:t>
            </a:r>
            <a:r>
              <a:rPr lang="fr-BE" altLang="fr-FR" sz="2400" baseline="30000"/>
              <a:t>th</a:t>
            </a:r>
            <a:r>
              <a:rPr lang="fr-BE" altLang="fr-FR" sz="2400"/>
              <a:t> brightest cluster galaxy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 u="sng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Abell criterion (1958)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A cluster of galaxies is a concentration of: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   – more than 50 galaxies with magnitude </a:t>
            </a:r>
            <a:r>
              <a:rPr lang="fr-BE" altLang="fr-FR" sz="2400" i="1"/>
              <a:t>m</a:t>
            </a:r>
            <a:r>
              <a:rPr lang="fr-BE" altLang="fr-FR" sz="2400"/>
              <a:t>: </a:t>
            </a:r>
            <a:r>
              <a:rPr lang="fr-BE" altLang="fr-FR" sz="2400" i="1"/>
              <a:t>m</a:t>
            </a:r>
            <a:r>
              <a:rPr lang="fr-BE" altLang="fr-FR" sz="2400" baseline="-25000"/>
              <a:t>3</a:t>
            </a:r>
            <a:r>
              <a:rPr lang="fr-BE" altLang="fr-FR" sz="2400"/>
              <a:t> &lt; </a:t>
            </a:r>
            <a:r>
              <a:rPr lang="fr-BE" altLang="fr-FR" sz="2400" i="1"/>
              <a:t>m</a:t>
            </a:r>
            <a:r>
              <a:rPr lang="fr-BE" altLang="fr-FR" sz="2400"/>
              <a:t> &lt; </a:t>
            </a:r>
            <a:r>
              <a:rPr lang="fr-BE" altLang="fr-FR" sz="2400" i="1"/>
              <a:t>m</a:t>
            </a:r>
            <a:r>
              <a:rPr lang="fr-BE" altLang="fr-FR" sz="2400" baseline="-25000"/>
              <a:t>3</a:t>
            </a:r>
            <a:r>
              <a:rPr lang="fr-BE" altLang="fr-FR" sz="2400"/>
              <a:t>+2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   – in a circle of angular radius </a:t>
            </a:r>
            <a:r>
              <a:rPr lang="el-GR" altLang="fr-FR" sz="2400" i="1"/>
              <a:t>θ</a:t>
            </a:r>
            <a:r>
              <a:rPr lang="fr-BE" altLang="fr-FR" sz="2400" i="1" baseline="-25000"/>
              <a:t>a</a:t>
            </a:r>
            <a:r>
              <a:rPr lang="fr-BE" altLang="fr-FR" sz="2400"/>
              <a:t> &lt; 1</a:t>
            </a:r>
            <a:r>
              <a:rPr lang="el-GR" altLang="fr-FR" sz="2400"/>
              <a:t>΄</a:t>
            </a:r>
            <a:r>
              <a:rPr lang="fr-BE" altLang="fr-FR" sz="2400"/>
              <a:t>.7/</a:t>
            </a:r>
            <a:r>
              <a:rPr lang="fr-BE" altLang="fr-FR" sz="2400" i="1"/>
              <a:t>z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 (in the Abell catalogue, </a:t>
            </a:r>
            <a:r>
              <a:rPr lang="fr-BE" altLang="fr-FR" sz="2400" i="1"/>
              <a:t>z</a:t>
            </a:r>
            <a:r>
              <a:rPr lang="fr-BE" altLang="fr-FR" sz="2400"/>
              <a:t> is estimated from </a:t>
            </a:r>
            <a:r>
              <a:rPr lang="fr-BE" altLang="fr-FR" sz="2400" i="1"/>
              <a:t>m</a:t>
            </a:r>
            <a:r>
              <a:rPr lang="fr-BE" altLang="fr-FR" sz="2400" baseline="-25000"/>
              <a:t>10</a:t>
            </a:r>
            <a:r>
              <a:rPr lang="fr-BE" altLang="fr-FR" sz="2400"/>
              <a:t>, assumed identical in all clusters)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FR" altLang="fr-FR" sz="2400"/>
          </a:p>
        </p:txBody>
      </p:sp>
      <p:sp>
        <p:nvSpPr>
          <p:cNvPr id="14339" name="Text Box 60"/>
          <p:cNvSpPr txBox="1">
            <a:spLocks noChangeArrowheads="1"/>
          </p:cNvSpPr>
          <p:nvPr/>
        </p:nvSpPr>
        <p:spPr bwMode="auto">
          <a:xfrm>
            <a:off x="3282950" y="333375"/>
            <a:ext cx="2582863" cy="523875"/>
          </a:xfrm>
          <a:prstGeom prst="rect">
            <a:avLst/>
          </a:prstGeom>
          <a:noFill/>
          <a:ln w="57150" cmpd="thinThick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00"/>
              <a:t> Galaxy clusters </a:t>
            </a:r>
            <a:endParaRPr lang="fr-FR" altLang="fr-FR" sz="2800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732" y="985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7800" y="1449388"/>
            <a:ext cx="88947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built from visual inspection of photographic plates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covers 2/3 of the sky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i="1"/>
              <a:t>z</a:t>
            </a:r>
            <a:r>
              <a:rPr lang="fr-BE" altLang="fr-FR" sz="2400"/>
              <a:t> &lt; 0.2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Abell catalogue</a:t>
            </a:r>
            <a:endParaRPr lang="fr-BE" altLang="fr-FR" sz="2800" b="1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65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- 2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15365" name="Image 9" descr="Abell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960688"/>
            <a:ext cx="58642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84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Morphological classification</a:t>
            </a:r>
            <a:endParaRPr lang="fr-BE" altLang="fr-FR" sz="2800" b="1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5292725" y="1268413"/>
            <a:ext cx="38512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50000"/>
              </a:spcAft>
              <a:buFontTx/>
              <a:buNone/>
            </a:pPr>
            <a:r>
              <a:rPr lang="fr-BE" altLang="fr-FR" sz="2400" b="1"/>
              <a:t>cD</a:t>
            </a:r>
            <a:r>
              <a:rPr lang="fr-BE" altLang="fr-FR" sz="2400"/>
              <a:t>: cD galaxy in the center           </a:t>
            </a:r>
            <a:r>
              <a:rPr lang="fr-BE" altLang="fr-FR" sz="2400" b="1"/>
              <a:t>B</a:t>
            </a:r>
            <a:r>
              <a:rPr lang="fr-BE" altLang="fr-FR" sz="2400"/>
              <a:t>: 2 bright galaxies in center	                          </a:t>
            </a:r>
            <a:r>
              <a:rPr lang="fr-BE" altLang="fr-FR" sz="2400" b="1"/>
              <a:t>L</a:t>
            </a:r>
            <a:r>
              <a:rPr lang="fr-BE" altLang="fr-FR" sz="2400"/>
              <a:t>: alignment of dominant galaxies	                          </a:t>
            </a:r>
            <a:r>
              <a:rPr lang="fr-BE" altLang="fr-FR" sz="2400" b="1"/>
              <a:t>F</a:t>
            </a:r>
            <a:r>
              <a:rPr lang="fr-BE" altLang="fr-FR" sz="2400"/>
              <a:t>: oblate shape without dominant galaxy	          </a:t>
            </a:r>
            <a:r>
              <a:rPr lang="fr-BE" altLang="fr-FR" sz="2400" b="1"/>
              <a:t>C</a:t>
            </a:r>
            <a:r>
              <a:rPr lang="fr-BE" altLang="fr-FR" sz="2400"/>
              <a:t>: nucleus with &gt;4 bright gal.   </a:t>
            </a:r>
            <a:r>
              <a:rPr lang="fr-BE" altLang="fr-FR" sz="2400" b="1"/>
              <a:t>I</a:t>
            </a:r>
            <a:r>
              <a:rPr lang="fr-BE" altLang="fr-FR" sz="2400"/>
              <a:t>: irregular</a:t>
            </a:r>
            <a:endParaRPr lang="fr-FR" altLang="fr-FR" sz="2400"/>
          </a:p>
        </p:txBody>
      </p:sp>
      <p:pic>
        <p:nvPicPr>
          <p:cNvPr id="16388" name="Image 6" descr="Morph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412875"/>
            <a:ext cx="493553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2"/>
          <p:cNvSpPr txBox="1">
            <a:spLocks noChangeArrowheads="1"/>
          </p:cNvSpPr>
          <p:nvPr/>
        </p:nvSpPr>
        <p:spPr bwMode="auto">
          <a:xfrm>
            <a:off x="177800" y="4545013"/>
            <a:ext cx="88947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i="1"/>
              <a:t>regular clusters</a:t>
            </a:r>
            <a:r>
              <a:rPr lang="fr-BE" altLang="fr-FR" sz="2400"/>
              <a:t>: more compact, more ellipticals, higher central density (</a:t>
            </a:r>
            <a:r>
              <a:rPr lang="fr-BE" altLang="fr-FR" sz="2400">
                <a:cs typeface="Times New Roman" panose="02020603050405020304" pitchFamily="18" charset="0"/>
              </a:rPr>
              <a:t>→</a:t>
            </a:r>
            <a:r>
              <a:rPr lang="fr-BE" altLang="fr-FR" sz="2400"/>
              <a:t> evolved clusters)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i="1"/>
              <a:t>irregular clusters</a:t>
            </a:r>
            <a:r>
              <a:rPr lang="fr-BE" altLang="fr-FR" sz="2400"/>
              <a:t>: more open, more spirals, less dense		        (</a:t>
            </a:r>
            <a:r>
              <a:rPr lang="fr-BE" altLang="fr-FR" sz="2400">
                <a:cs typeface="Times New Roman" panose="02020603050405020304" pitchFamily="18" charset="0"/>
              </a:rPr>
              <a:t>→</a:t>
            </a:r>
            <a:r>
              <a:rPr lang="fr-BE" altLang="fr-FR" sz="2400"/>
              <a:t> clusters in formation process) </a:t>
            </a:r>
          </a:p>
        </p:txBody>
      </p:sp>
      <p:sp>
        <p:nvSpPr>
          <p:cNvPr id="16390" name="ZoneTexte 6"/>
          <p:cNvSpPr txBox="1">
            <a:spLocks noChangeArrowheads="1"/>
          </p:cNvSpPr>
          <p:nvPr/>
        </p:nvSpPr>
        <p:spPr bwMode="auto">
          <a:xfrm>
            <a:off x="1871663" y="3752850"/>
            <a:ext cx="1003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évolution</a:t>
            </a:r>
            <a:endParaRPr lang="fr-FR" altLang="fr-FR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391" name="Connecteur droit avec flèche 8"/>
          <p:cNvCxnSpPr>
            <a:cxnSpLocks noChangeShapeType="1"/>
          </p:cNvCxnSpPr>
          <p:nvPr/>
        </p:nvCxnSpPr>
        <p:spPr bwMode="auto">
          <a:xfrm flipH="1">
            <a:off x="755650" y="4041775"/>
            <a:ext cx="3960813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65350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- 3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3828" y="404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6" descr="A20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000125"/>
            <a:ext cx="49625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ZoneTexte 9"/>
          <p:cNvSpPr txBox="1">
            <a:spLocks noChangeArrowheads="1"/>
          </p:cNvSpPr>
          <p:nvPr/>
        </p:nvSpPr>
        <p:spPr bwMode="auto">
          <a:xfrm>
            <a:off x="3422650" y="5984875"/>
            <a:ext cx="230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Abell 2029 – cD</a:t>
            </a:r>
            <a:endParaRPr lang="fr-FR" altLang="fr-FR" sz="2400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65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- 4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7850" y="531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oneTexte 9"/>
          <p:cNvSpPr txBox="1">
            <a:spLocks noChangeArrowheads="1"/>
          </p:cNvSpPr>
          <p:nvPr/>
        </p:nvSpPr>
        <p:spPr bwMode="auto">
          <a:xfrm>
            <a:off x="3859213" y="5984875"/>
            <a:ext cx="1430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Coma – B</a:t>
            </a:r>
            <a:endParaRPr lang="fr-FR" altLang="fr-FR" sz="2400"/>
          </a:p>
        </p:txBody>
      </p:sp>
      <p:pic>
        <p:nvPicPr>
          <p:cNvPr id="18435" name="Image 5" descr="Com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942975"/>
            <a:ext cx="49720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65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- 5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1880" y="168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oneTexte 9"/>
          <p:cNvSpPr txBox="1">
            <a:spLocks noChangeArrowheads="1"/>
          </p:cNvSpPr>
          <p:nvPr/>
        </p:nvSpPr>
        <p:spPr bwMode="auto">
          <a:xfrm>
            <a:off x="3763963" y="5984875"/>
            <a:ext cx="162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Perseus – L</a:t>
            </a:r>
            <a:endParaRPr lang="fr-FR" altLang="fr-FR" sz="2400"/>
          </a:p>
        </p:txBody>
      </p:sp>
      <p:pic>
        <p:nvPicPr>
          <p:cNvPr id="19459" name="Image 6" descr="Perse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44563"/>
            <a:ext cx="71913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65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- 6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7804" y="531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oneTexte 9"/>
          <p:cNvSpPr txBox="1">
            <a:spLocks noChangeArrowheads="1"/>
          </p:cNvSpPr>
          <p:nvPr/>
        </p:nvSpPr>
        <p:spPr bwMode="auto">
          <a:xfrm>
            <a:off x="3538538" y="5984875"/>
            <a:ext cx="2071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Abell 2065 – C</a:t>
            </a:r>
            <a:endParaRPr lang="fr-FR" altLang="fr-FR" sz="2400"/>
          </a:p>
        </p:txBody>
      </p:sp>
      <p:pic>
        <p:nvPicPr>
          <p:cNvPr id="20483" name="Image 4" descr="A20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944563"/>
            <a:ext cx="49688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65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- 7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1365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42875" y="1125538"/>
            <a:ext cx="9001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Space distribution of galaxies non homogeneous</a:t>
            </a:r>
            <a:endParaRPr lang="fr-FR" altLang="fr-FR" sz="2400"/>
          </a:p>
        </p:txBody>
      </p:sp>
      <p:sp>
        <p:nvSpPr>
          <p:cNvPr id="3075" name="Text Box 60"/>
          <p:cNvSpPr txBox="1">
            <a:spLocks noChangeArrowheads="1"/>
          </p:cNvSpPr>
          <p:nvPr/>
        </p:nvSpPr>
        <p:spPr bwMode="auto">
          <a:xfrm>
            <a:off x="3505200" y="333375"/>
            <a:ext cx="2138363" cy="523875"/>
          </a:xfrm>
          <a:prstGeom prst="rect">
            <a:avLst/>
          </a:prstGeom>
          <a:noFill/>
          <a:ln w="57150" cmpd="thinThick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00"/>
              <a:t> Introduction </a:t>
            </a:r>
            <a:endParaRPr lang="fr-FR" altLang="fr-FR" sz="2800"/>
          </a:p>
        </p:txBody>
      </p:sp>
      <p:pic>
        <p:nvPicPr>
          <p:cNvPr id="3076" name="Image 12" descr="Distrib Li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665288"/>
            <a:ext cx="395287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 14" descr="Distrib galaxies brillant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84425"/>
            <a:ext cx="46259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4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2095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oneTexte 9"/>
          <p:cNvSpPr txBox="1">
            <a:spLocks noChangeArrowheads="1"/>
          </p:cNvSpPr>
          <p:nvPr/>
        </p:nvSpPr>
        <p:spPr bwMode="auto">
          <a:xfrm>
            <a:off x="3554413" y="5984875"/>
            <a:ext cx="2039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Abell 1291 – F</a:t>
            </a:r>
            <a:endParaRPr lang="fr-FR" altLang="fr-FR" sz="2400"/>
          </a:p>
        </p:txBody>
      </p:sp>
      <p:pic>
        <p:nvPicPr>
          <p:cNvPr id="21507" name="Image 6" descr="A129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52500"/>
            <a:ext cx="495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65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- 8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4476" y="531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oneTexte 9"/>
          <p:cNvSpPr txBox="1">
            <a:spLocks noChangeArrowheads="1"/>
          </p:cNvSpPr>
          <p:nvPr/>
        </p:nvSpPr>
        <p:spPr bwMode="auto">
          <a:xfrm>
            <a:off x="3730625" y="5984875"/>
            <a:ext cx="1687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Hercules – I</a:t>
            </a:r>
            <a:endParaRPr lang="fr-FR" altLang="fr-FR" sz="2400"/>
          </a:p>
        </p:txBody>
      </p:sp>
      <p:pic>
        <p:nvPicPr>
          <p:cNvPr id="22531" name="Image 4" descr="Hercu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944563"/>
            <a:ext cx="77930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165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- 9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416" y="1365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Cluster dynamics</a:t>
            </a:r>
            <a:endParaRPr lang="fr-BE" altLang="fr-FR" sz="2400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77800" y="1449388"/>
            <a:ext cx="889476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Dynamic mass</a:t>
            </a: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For an isolated system in dynamical equilibrium: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0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i="1"/>
              <a:t>R</a:t>
            </a:r>
            <a:r>
              <a:rPr lang="fr-BE" altLang="fr-FR" sz="2400"/>
              <a:t> = characteristic distance between 2 galaxies ~ cluster radius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l-GR" altLang="fr-FR" sz="2400" i="1">
                <a:cs typeface="Times New Roman" panose="02020603050405020304" pitchFamily="18" charset="0"/>
              </a:rPr>
              <a:t>σ</a:t>
            </a:r>
            <a:r>
              <a:rPr lang="fr-BE" altLang="fr-FR" sz="2400"/>
              <a:t> = velocity dispersion (deduced from radial velocities by assuming some spatial distribution)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With </a:t>
            </a:r>
            <a:r>
              <a:rPr lang="fr-BE" altLang="fr-FR" sz="2400" i="1">
                <a:cs typeface="Times New Roman" panose="02020603050405020304" pitchFamily="18" charset="0"/>
              </a:rPr>
              <a:t>R</a:t>
            </a:r>
            <a:r>
              <a:rPr lang="fr-BE" altLang="fr-FR" sz="2400">
                <a:cs typeface="Times New Roman" panose="02020603050405020304" pitchFamily="18" charset="0"/>
              </a:rPr>
              <a:t> ~ 3 Mpc and </a:t>
            </a:r>
            <a:r>
              <a:rPr lang="el-GR" altLang="fr-FR" sz="2400" i="1">
                <a:cs typeface="Times New Roman" panose="02020603050405020304" pitchFamily="18" charset="0"/>
              </a:rPr>
              <a:t>σ</a:t>
            </a:r>
            <a:r>
              <a:rPr lang="fr-BE" altLang="fr-FR" sz="2400">
                <a:cs typeface="Times New Roman" panose="02020603050405020304" pitchFamily="18" charset="0"/>
              </a:rPr>
              <a:t> ~ 1000 km/s → </a:t>
            </a:r>
            <a:r>
              <a:rPr lang="fr-BE" altLang="fr-FR" sz="2400" i="1">
                <a:cs typeface="Times New Roman" panose="02020603050405020304" pitchFamily="18" charset="0"/>
              </a:rPr>
              <a:t>M</a:t>
            </a:r>
            <a:r>
              <a:rPr lang="fr-BE" altLang="fr-FR" sz="2400">
                <a:cs typeface="Times New Roman" panose="02020603050405020304" pitchFamily="18" charset="0"/>
              </a:rPr>
              <a:t> ~ 10</a:t>
            </a:r>
            <a:r>
              <a:rPr lang="fr-BE" altLang="fr-FR" sz="2400" baseline="30000">
                <a:cs typeface="Times New Roman" panose="02020603050405020304" pitchFamily="18" charset="0"/>
              </a:rPr>
              <a:t>15</a:t>
            </a:r>
            <a:r>
              <a:rPr lang="fr-BE" altLang="fr-FR" sz="2400">
                <a:cs typeface="Times New Roman" panose="02020603050405020304" pitchFamily="18" charset="0"/>
              </a:rPr>
              <a:t> M</a:t>
            </a:r>
            <a:r>
              <a:rPr lang="fr-BE" altLang="fr-FR" sz="2400" baseline="-25000">
                <a:cs typeface="Times New Roman" panose="02020603050405020304" pitchFamily="18" charset="0"/>
              </a:rPr>
              <a:t>O</a:t>
            </a: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mass cluster &gt;&gt; sum of masses of galaxies (even taking into account their dark matter halos)</a:t>
            </a: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graphicFrame>
        <p:nvGraphicFramePr>
          <p:cNvPr id="23556" name="Object 9"/>
          <p:cNvGraphicFramePr>
            <a:graphicFrameLocks noChangeAspect="1"/>
          </p:cNvGraphicFramePr>
          <p:nvPr/>
        </p:nvGraphicFramePr>
        <p:xfrm>
          <a:off x="6348413" y="1700213"/>
          <a:ext cx="1571625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5" name="Équation" r:id="rId6" imgW="1397000" imgH="762000" progId="Equation.3">
                  <p:embed/>
                </p:oleObj>
              </mc:Choice>
              <mc:Fallback>
                <p:oleObj name="Équation" r:id="rId6" imgW="1397000" imgH="762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6316" t="-19214" r="-6316" b="-19214"/>
                      <a:stretch>
                        <a:fillRect/>
                      </a:stretch>
                    </p:blipFill>
                    <p:spPr bwMode="auto">
                      <a:xfrm>
                        <a:off x="6348413" y="1700213"/>
                        <a:ext cx="1571625" cy="105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Ellipse 19"/>
          <p:cNvSpPr>
            <a:spLocks noChangeArrowheads="1"/>
          </p:cNvSpPr>
          <p:nvPr/>
        </p:nvSpPr>
        <p:spPr bwMode="auto">
          <a:xfrm>
            <a:off x="6523038" y="4797425"/>
            <a:ext cx="28575" cy="285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FR" altLang="fr-FR" sz="2400"/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292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- 10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31840" y="4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77800" y="728663"/>
            <a:ext cx="889476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Crossing time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For a cluster of size </a:t>
            </a:r>
            <a:r>
              <a:rPr lang="fr-BE" altLang="fr-FR" sz="2400" i="1"/>
              <a:t>R</a:t>
            </a:r>
            <a:r>
              <a:rPr lang="fr-BE" altLang="fr-FR" sz="2400"/>
              <a:t> and galaxies velocity dispersion </a:t>
            </a:r>
            <a:r>
              <a:rPr lang="el-GR" altLang="fr-FR" sz="2400" i="1">
                <a:cs typeface="Times New Roman" panose="02020603050405020304" pitchFamily="18" charset="0"/>
              </a:rPr>
              <a:t>σ</a:t>
            </a:r>
            <a:r>
              <a:rPr lang="fr-BE" altLang="fr-FR" sz="2400"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i="1">
                <a:cs typeface="Times New Roman" panose="02020603050405020304" pitchFamily="18" charset="0"/>
              </a:rPr>
              <a:t>t</a:t>
            </a:r>
            <a:r>
              <a:rPr lang="fr-BE" altLang="fr-FR" sz="2400" i="1" baseline="-25000">
                <a:cs typeface="Times New Roman" panose="02020603050405020304" pitchFamily="18" charset="0"/>
              </a:rPr>
              <a:t>cross</a:t>
            </a:r>
            <a:r>
              <a:rPr lang="fr-BE" altLang="fr-FR" sz="2400" i="1">
                <a:cs typeface="Times New Roman" panose="02020603050405020304" pitchFamily="18" charset="0"/>
              </a:rPr>
              <a:t>  ~ R/</a:t>
            </a:r>
            <a:r>
              <a:rPr lang="el-GR" altLang="fr-FR" sz="2400" i="1">
                <a:cs typeface="Times New Roman" panose="02020603050405020304" pitchFamily="18" charset="0"/>
              </a:rPr>
              <a:t>σ</a:t>
            </a:r>
            <a:r>
              <a:rPr lang="fr-BE" altLang="fr-FR" sz="2400" i="1">
                <a:cs typeface="Times New Roman" panose="02020603050405020304" pitchFamily="18" charset="0"/>
              </a:rPr>
              <a:t>    </a:t>
            </a:r>
            <a:r>
              <a:rPr lang="fr-BE" altLang="fr-FR" sz="2400">
                <a:cs typeface="Times New Roman" panose="02020603050405020304" pitchFamily="18" charset="0"/>
              </a:rPr>
              <a:t>(*)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i="1">
                <a:cs typeface="Times New Roman" panose="02020603050405020304" pitchFamily="18" charset="0"/>
              </a:rPr>
              <a:t>R ~ </a:t>
            </a:r>
            <a:r>
              <a:rPr lang="fr-BE" altLang="fr-FR" sz="2400">
                <a:cs typeface="Times New Roman" panose="02020603050405020304" pitchFamily="18" charset="0"/>
              </a:rPr>
              <a:t>1 – 10 Mpc et </a:t>
            </a:r>
            <a:r>
              <a:rPr lang="el-GR" altLang="fr-FR" sz="2400" i="1">
                <a:cs typeface="Times New Roman" panose="02020603050405020304" pitchFamily="18" charset="0"/>
              </a:rPr>
              <a:t>σ</a:t>
            </a:r>
            <a:r>
              <a:rPr lang="fr-BE" altLang="fr-FR" sz="2400" i="1">
                <a:cs typeface="Times New Roman" panose="02020603050405020304" pitchFamily="18" charset="0"/>
              </a:rPr>
              <a:t> </a:t>
            </a:r>
            <a:r>
              <a:rPr lang="fr-BE" altLang="fr-FR" sz="2400">
                <a:cs typeface="Times New Roman" panose="02020603050405020304" pitchFamily="18" charset="0"/>
              </a:rPr>
              <a:t>~ 1000 km/s  →  </a:t>
            </a:r>
            <a:r>
              <a:rPr lang="fr-BE" altLang="fr-FR" sz="2400" i="1">
                <a:cs typeface="Times New Roman" panose="02020603050405020304" pitchFamily="18" charset="0"/>
              </a:rPr>
              <a:t>t</a:t>
            </a:r>
            <a:r>
              <a:rPr lang="fr-BE" altLang="fr-FR" sz="2400" i="1" baseline="-25000">
                <a:cs typeface="Times New Roman" panose="02020603050405020304" pitchFamily="18" charset="0"/>
              </a:rPr>
              <a:t>cross</a:t>
            </a:r>
            <a:r>
              <a:rPr lang="fr-BE" altLang="fr-FR" sz="2400" i="1">
                <a:cs typeface="Times New Roman" panose="02020603050405020304" pitchFamily="18" charset="0"/>
              </a:rPr>
              <a:t>  ~</a:t>
            </a:r>
            <a:r>
              <a:rPr lang="fr-BE" altLang="fr-FR" sz="2400">
                <a:cs typeface="Times New Roman" panose="02020603050405020304" pitchFamily="18" charset="0"/>
              </a:rPr>
              <a:t> 1 – 10 Gyr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galaxies just had time to complete </a:t>
            </a:r>
            <a:r>
              <a:rPr lang="fr-BE" altLang="fr-FR" sz="2400" b="1">
                <a:solidFill>
                  <a:srgbClr val="FF0000"/>
                </a:solidFill>
                <a:cs typeface="Times New Roman" panose="02020603050405020304" pitchFamily="18" charset="0"/>
              </a:rPr>
              <a:t>one</a:t>
            </a:r>
            <a:r>
              <a:rPr lang="fr-BE" altLang="fr-FR" sz="2400">
                <a:cs typeface="Times New Roman" panose="02020603050405020304" pitchFamily="18" charset="0"/>
              </a:rPr>
              <a:t> or </a:t>
            </a:r>
            <a:r>
              <a:rPr lang="fr-BE" altLang="fr-FR" sz="2400" b="1">
                <a:solidFill>
                  <a:srgbClr val="FF0000"/>
                </a:solidFill>
                <a:cs typeface="Times New Roman" panose="02020603050405020304" pitchFamily="18" charset="0"/>
              </a:rPr>
              <a:t>a few </a:t>
            </a:r>
            <a:r>
              <a:rPr lang="fr-BE" altLang="fr-FR" sz="2400">
                <a:cs typeface="Times New Roman" panose="02020603050405020304" pitchFamily="18" charset="0"/>
              </a:rPr>
              <a:t>orbits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000">
                <a:cs typeface="Times New Roman" panose="02020603050405020304" pitchFamily="18" charset="0"/>
              </a:rPr>
              <a:t>(*) with </a:t>
            </a:r>
            <a:r>
              <a:rPr lang="fr-BE" altLang="fr-FR" sz="2000" i="1">
                <a:cs typeface="Times New Roman" panose="02020603050405020304" pitchFamily="18" charset="0"/>
              </a:rPr>
              <a:t>R</a:t>
            </a:r>
            <a:r>
              <a:rPr lang="fr-BE" altLang="fr-FR" sz="2000">
                <a:cs typeface="Times New Roman" panose="02020603050405020304" pitchFamily="18" charset="0"/>
              </a:rPr>
              <a:t> in Mpc and </a:t>
            </a:r>
            <a:r>
              <a:rPr lang="el-GR" altLang="fr-FR" sz="2000" i="1">
                <a:cs typeface="Times New Roman" panose="02020603050405020304" pitchFamily="18" charset="0"/>
              </a:rPr>
              <a:t>σ</a:t>
            </a:r>
            <a:r>
              <a:rPr lang="fr-BE" altLang="fr-FR" sz="2000">
                <a:cs typeface="Times New Roman" panose="02020603050405020304" pitchFamily="18" charset="0"/>
              </a:rPr>
              <a:t> in 1000 km/s, one gets </a:t>
            </a:r>
            <a:r>
              <a:rPr lang="fr-BE" altLang="fr-FR" sz="2000" i="1">
                <a:cs typeface="Times New Roman" panose="02020603050405020304" pitchFamily="18" charset="0"/>
              </a:rPr>
              <a:t>t</a:t>
            </a:r>
            <a:r>
              <a:rPr lang="fr-BE" altLang="fr-FR" sz="2000">
                <a:cs typeface="Times New Roman" panose="02020603050405020304" pitchFamily="18" charset="0"/>
              </a:rPr>
              <a:t> in billion years</a:t>
            </a:r>
            <a:endParaRPr lang="fr-BE" altLang="fr-FR" sz="2000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55588" y="168275"/>
            <a:ext cx="2282825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- 11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5836" y="119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7800" y="728663"/>
            <a:ext cx="8894763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Relaxation time</a:t>
            </a: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(1) Time such that 2-body collisions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	– establish equipartition of energy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	– make the velocity distribution isotropic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For a cluster containing </a:t>
            </a:r>
            <a:r>
              <a:rPr lang="fr-BE" altLang="fr-FR" sz="2400" i="1"/>
              <a:t>N</a:t>
            </a:r>
            <a:r>
              <a:rPr lang="fr-BE" altLang="fr-FR" sz="2400"/>
              <a:t> galaxies</a:t>
            </a:r>
            <a:r>
              <a:rPr lang="fr-BE" altLang="fr-FR" sz="2400"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With </a:t>
            </a:r>
            <a:r>
              <a:rPr lang="fr-BE" altLang="fr-FR" sz="2400" i="1">
                <a:cs typeface="Times New Roman" panose="02020603050405020304" pitchFamily="18" charset="0"/>
              </a:rPr>
              <a:t>N ~ </a:t>
            </a:r>
            <a:r>
              <a:rPr lang="fr-BE" altLang="fr-FR" sz="2400">
                <a:cs typeface="Times New Roman" panose="02020603050405020304" pitchFamily="18" charset="0"/>
              </a:rPr>
              <a:t>100 – 1000 and </a:t>
            </a:r>
            <a:r>
              <a:rPr lang="fr-BE" altLang="fr-FR" sz="2400" i="1">
                <a:cs typeface="Times New Roman" panose="02020603050405020304" pitchFamily="18" charset="0"/>
              </a:rPr>
              <a:t>t</a:t>
            </a:r>
            <a:r>
              <a:rPr lang="fr-BE" altLang="fr-FR" sz="2400" i="1" baseline="-25000">
                <a:cs typeface="Times New Roman" panose="02020603050405020304" pitchFamily="18" charset="0"/>
              </a:rPr>
              <a:t>cross</a:t>
            </a:r>
            <a:r>
              <a:rPr lang="fr-BE" altLang="fr-FR" sz="2400" i="1">
                <a:cs typeface="Times New Roman" panose="02020603050405020304" pitchFamily="18" charset="0"/>
              </a:rPr>
              <a:t>  ~</a:t>
            </a:r>
            <a:r>
              <a:rPr lang="fr-BE" altLang="fr-FR" sz="2400">
                <a:cs typeface="Times New Roman" panose="02020603050405020304" pitchFamily="18" charset="0"/>
              </a:rPr>
              <a:t> 1 – 10 Gyr  → </a:t>
            </a:r>
            <a:r>
              <a:rPr lang="fr-BE" altLang="fr-FR" sz="2400" i="1">
                <a:cs typeface="Times New Roman" panose="02020603050405020304" pitchFamily="18" charset="0"/>
              </a:rPr>
              <a:t>t</a:t>
            </a:r>
            <a:r>
              <a:rPr lang="fr-BE" altLang="fr-FR" sz="2400" baseline="-25000">
                <a:cs typeface="Times New Roman" panose="02020603050405020304" pitchFamily="18" charset="0"/>
              </a:rPr>
              <a:t>2–</a:t>
            </a:r>
            <a:r>
              <a:rPr lang="fr-BE" altLang="fr-FR" sz="2400" i="1" baseline="-25000">
                <a:cs typeface="Times New Roman" panose="02020603050405020304" pitchFamily="18" charset="0"/>
              </a:rPr>
              <a:t>body</a:t>
            </a:r>
            <a:r>
              <a:rPr lang="fr-BE" altLang="fr-FR" sz="2400">
                <a:cs typeface="Times New Roman" panose="02020603050405020304" pitchFamily="18" charset="0"/>
              </a:rPr>
              <a:t> ~ 4 – 200 Gyr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(2) relaxation time taking into account a diffuse component (gas and/or dark matter):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                               : </a:t>
            </a:r>
            <a:r>
              <a:rPr lang="fr-BE" altLang="fr-FR" sz="2400" i="1">
                <a:cs typeface="Times New Roman" panose="02020603050405020304" pitchFamily="18" charset="0"/>
              </a:rPr>
              <a:t>f</a:t>
            </a:r>
            <a:r>
              <a:rPr lang="fr-BE" altLang="fr-FR" sz="2400" i="1" baseline="-25000">
                <a:cs typeface="Times New Roman" panose="02020603050405020304" pitchFamily="18" charset="0"/>
              </a:rPr>
              <a:t>gal</a:t>
            </a:r>
            <a:r>
              <a:rPr lang="fr-BE" altLang="fr-FR" sz="2400">
                <a:cs typeface="Times New Roman" panose="02020603050405020304" pitchFamily="18" charset="0"/>
              </a:rPr>
              <a:t> = fraction of the cluster mass that is in galaxies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</a:t>
            </a:r>
            <a:r>
              <a:rPr lang="fr-BE" altLang="fr-FR" sz="2400" i="1">
                <a:cs typeface="Times New Roman" panose="02020603050405020304" pitchFamily="18" charset="0"/>
              </a:rPr>
              <a:t>t</a:t>
            </a:r>
            <a:r>
              <a:rPr lang="fr-BE" altLang="fr-FR" sz="2400" i="1" baseline="-25000">
                <a:cs typeface="Times New Roman" panose="02020603050405020304" pitchFamily="18" charset="0"/>
              </a:rPr>
              <a:t>relax</a:t>
            </a:r>
            <a:r>
              <a:rPr lang="fr-BE" altLang="fr-FR" sz="2400">
                <a:cs typeface="Times New Roman" panose="02020603050405020304" pitchFamily="18" charset="0"/>
              </a:rPr>
              <a:t> &gt; age of the Universe</a:t>
            </a:r>
          </a:p>
        </p:txBody>
      </p:sp>
      <p:graphicFrame>
        <p:nvGraphicFramePr>
          <p:cNvPr id="25603" name="Object 9"/>
          <p:cNvGraphicFramePr>
            <a:graphicFrameLocks noChangeAspect="1"/>
          </p:cNvGraphicFramePr>
          <p:nvPr/>
        </p:nvGraphicFramePr>
        <p:xfrm>
          <a:off x="4752975" y="2919413"/>
          <a:ext cx="29146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8" name="Équation" r:id="rId6" imgW="2590800" imgH="419100" progId="Equation.3">
                  <p:embed/>
                </p:oleObj>
              </mc:Choice>
              <mc:Fallback>
                <p:oleObj name="Équation" r:id="rId6" imgW="2590800" imgH="4191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6316" t="-19214" r="-6316" b="-19214"/>
                      <a:stretch>
                        <a:fillRect/>
                      </a:stretch>
                    </p:blipFill>
                    <p:spPr bwMode="auto">
                      <a:xfrm>
                        <a:off x="4752975" y="2919413"/>
                        <a:ext cx="29146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9"/>
          <p:cNvGraphicFramePr>
            <a:graphicFrameLocks noChangeAspect="1"/>
          </p:cNvGraphicFramePr>
          <p:nvPr/>
        </p:nvGraphicFramePr>
        <p:xfrm>
          <a:off x="227013" y="4941888"/>
          <a:ext cx="2328862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Équation" r:id="rId8" imgW="2070100" imgH="419100" progId="Equation.3">
                  <p:embed/>
                </p:oleObj>
              </mc:Choice>
              <mc:Fallback>
                <p:oleObj name="Équation" r:id="rId8" imgW="2070100" imgH="4191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6316" t="-19214" r="-6316" b="-19214"/>
                      <a:stretch>
                        <a:fillRect/>
                      </a:stretch>
                    </p:blipFill>
                    <p:spPr bwMode="auto">
                      <a:xfrm>
                        <a:off x="227013" y="4941888"/>
                        <a:ext cx="2328862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292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- 12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11860" y="531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77800" y="728663"/>
            <a:ext cx="8894763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relaxation by collisions not significant (unless, possibly, for compact sub-groups at the cluster center)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i="1">
                <a:cs typeface="Times New Roman" panose="02020603050405020304" pitchFamily="18" charset="0"/>
              </a:rPr>
              <a:t>Consequence of relaxation by collisions</a:t>
            </a:r>
            <a:r>
              <a:rPr lang="fr-BE" altLang="fr-FR" sz="2400"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– equipartition of energy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8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the most massive galaxies should be found close to the center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– which is what is generally observed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– but this is explained by dynamical friction and merging…</a:t>
            </a:r>
          </a:p>
        </p:txBody>
      </p:sp>
      <p:graphicFrame>
        <p:nvGraphicFramePr>
          <p:cNvPr id="26627" name="Object 9"/>
          <p:cNvGraphicFramePr>
            <a:graphicFrameLocks noChangeAspect="1"/>
          </p:cNvGraphicFramePr>
          <p:nvPr/>
        </p:nvGraphicFramePr>
        <p:xfrm>
          <a:off x="1782763" y="3249613"/>
          <a:ext cx="419417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Equation" r:id="rId6" imgW="1815312" imgH="253890" progId="Equation.3">
                  <p:embed/>
                </p:oleObj>
              </mc:Choice>
              <mc:Fallback>
                <p:oleObj name="Equation" r:id="rId6" imgW="1815312" imgH="25389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6316" t="-19214" r="-6316" b="-19214"/>
                      <a:stretch>
                        <a:fillRect/>
                      </a:stretch>
                    </p:blipFill>
                    <p:spPr bwMode="auto">
                      <a:xfrm>
                        <a:off x="1782763" y="3249613"/>
                        <a:ext cx="4194175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292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- 13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5836" y="531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7800" y="728663"/>
            <a:ext cx="8894763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Violent relaxation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To explain the regular shape of elliptical galaxies while 2-body collisions are negligible, Donald Lynden-Bell introduces in 1967 a statistical formulation for a collisionless gas in equilibrium under its own gravity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he called that phenomenon </a:t>
            </a:r>
            <a:r>
              <a:rPr lang="fr-BE" altLang="fr-FR" sz="2400" b="1">
                <a:solidFill>
                  <a:srgbClr val="FF0000"/>
                </a:solidFill>
                <a:cs typeface="Times New Roman" panose="02020603050405020304" pitchFamily="18" charset="0"/>
              </a:rPr>
              <a:t>violent relaxation</a:t>
            </a: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Its characteristic time is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The same argument can be applied to clusters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they still need </a:t>
            </a:r>
            <a:r>
              <a:rPr lang="fr-BE" altLang="fr-FR" sz="2400" i="1">
                <a:cs typeface="Times New Roman" panose="02020603050405020304" pitchFamily="18" charset="0"/>
              </a:rPr>
              <a:t>at least a few billion years </a:t>
            </a:r>
            <a:r>
              <a:rPr lang="fr-BE" altLang="fr-FR" sz="2400">
                <a:cs typeface="Times New Roman" panose="02020603050405020304" pitchFamily="18" charset="0"/>
              </a:rPr>
              <a:t>to relax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most clusters are probably not relaxed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is it meaningful to estimate their mass from the virial theorem?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graphicFrame>
        <p:nvGraphicFramePr>
          <p:cNvPr id="27651" name="Object 9"/>
          <p:cNvGraphicFramePr>
            <a:graphicFrameLocks noChangeAspect="1"/>
          </p:cNvGraphicFramePr>
          <p:nvPr/>
        </p:nvGraphicFramePr>
        <p:xfrm>
          <a:off x="3635375" y="3478213"/>
          <a:ext cx="43291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Équation" r:id="rId6" imgW="3848100" imgH="381000" progId="Equation.3">
                  <p:embed/>
                </p:oleObj>
              </mc:Choice>
              <mc:Fallback>
                <p:oleObj name="Équation" r:id="rId6" imgW="3848100" imgH="381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6316" t="-19214" r="-6316" b="-19214"/>
                      <a:stretch>
                        <a:fillRect/>
                      </a:stretch>
                    </p:blipFill>
                    <p:spPr bwMode="auto">
                      <a:xfrm>
                        <a:off x="3635375" y="3478213"/>
                        <a:ext cx="432911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292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- 14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03848" y="103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77800" y="728663"/>
            <a:ext cx="88947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Dynamical friction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a massive particle crossing an homogeneous medium does not feel any gravitational force at start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it attracts other particles </a:t>
            </a:r>
            <a:r>
              <a:rPr lang="fr-BE" altLang="fr-FR" sz="2400">
                <a:cs typeface="Times New Roman" panose="02020603050405020304" pitchFamily="18" charset="0"/>
              </a:rPr>
              <a:t>→ the distribution becomes inhomogeneous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accumulation of particles in its wake (behind it)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slowing down of the massive particle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it migrates towards the cluster center (potential well)</a:t>
            </a:r>
            <a:endParaRPr lang="fr-BE" altLang="fr-FR" sz="2400"/>
          </a:p>
        </p:txBody>
      </p:sp>
      <p:pic>
        <p:nvPicPr>
          <p:cNvPr id="28675" name="Image 4" descr="friction dynamiq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616450"/>
            <a:ext cx="41402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392613" y="4473575"/>
            <a:ext cx="45354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accumulation of massive galaxies at the center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effect even reinforced by merging of galaxies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292350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- 15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5836" y="1197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77800" y="728663"/>
            <a:ext cx="88582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Morphological segregation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Proportion of different types of galaxies as a function of environment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graphicFrame>
        <p:nvGraphicFramePr>
          <p:cNvPr id="6" name="Group 91"/>
          <p:cNvGraphicFramePr>
            <a:graphicFrameLocks noGrp="1"/>
          </p:cNvGraphicFramePr>
          <p:nvPr>
            <p:ph idx="4294967295"/>
          </p:nvPr>
        </p:nvGraphicFramePr>
        <p:xfrm>
          <a:off x="468313" y="2349500"/>
          <a:ext cx="8145462" cy="3522663"/>
        </p:xfrm>
        <a:graphic>
          <a:graphicData uri="http://schemas.openxmlformats.org/drawingml/2006/table">
            <a:tbl>
              <a:tblPr/>
              <a:tblGrid>
                <a:gridCol w="3383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8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5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Environment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S0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(E+S0)/S</a:t>
                      </a:r>
                      <a:endParaRPr kumimoji="0" lang="fr-F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2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Very</a:t>
                      </a: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fr-BE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concentrated</a:t>
                      </a: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cluster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4.0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Average</a:t>
                      </a: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cluster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2.3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9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Low</a:t>
                      </a: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concentration cluster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1.0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Field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25%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60%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0.7</a:t>
                      </a:r>
                      <a:endParaRPr kumimoji="0" lang="fr-F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7" marR="91437"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737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292350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- 16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293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77800" y="728663"/>
            <a:ext cx="885825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Concentration of E and S0 at the center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		    S in the outskirts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1200" u="sng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u="sng"/>
              <a:t>Causes</a:t>
            </a:r>
            <a:r>
              <a:rPr lang="fr-BE" altLang="fr-FR" sz="2400"/>
              <a:t>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</a:t>
            </a:r>
            <a:r>
              <a:rPr lang="fr-BE" altLang="fr-FR" sz="2400" b="1">
                <a:solidFill>
                  <a:srgbClr val="FF0000"/>
                </a:solidFill>
              </a:rPr>
              <a:t>dynamical friction </a:t>
            </a:r>
            <a:r>
              <a:rPr lang="fr-BE" altLang="fr-FR" sz="2400">
                <a:cs typeface="Times New Roman" panose="02020603050405020304" pitchFamily="18" charset="0"/>
              </a:rPr>
              <a:t>→ the most massive at the center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transition S </a:t>
            </a:r>
            <a:r>
              <a:rPr lang="fr-BE" altLang="fr-FR" sz="2400">
                <a:cs typeface="Times New Roman" panose="02020603050405020304" pitchFamily="18" charset="0"/>
              </a:rPr>
              <a:t>→ S0: loss of gas due to motion in the ICM (</a:t>
            </a:r>
            <a:r>
              <a:rPr lang="fr-BE" altLang="fr-FR" sz="2400" i="1">
                <a:cs typeface="Times New Roman" panose="02020603050405020304" pitchFamily="18" charset="0"/>
              </a:rPr>
              <a:t>intra cluster medium</a:t>
            </a:r>
            <a:r>
              <a:rPr lang="fr-BE" altLang="fr-FR" sz="240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transition S0 </a:t>
            </a:r>
            <a:r>
              <a:rPr lang="fr-BE" altLang="fr-FR" sz="2400">
                <a:cs typeface="Times New Roman" panose="02020603050405020304" pitchFamily="18" charset="0"/>
              </a:rPr>
              <a:t>→ E: </a:t>
            </a:r>
            <a:r>
              <a:rPr lang="fr-BE" altLang="fr-FR" sz="2400" b="1">
                <a:solidFill>
                  <a:srgbClr val="FF0000"/>
                </a:solidFill>
                <a:cs typeface="Times New Roman" panose="02020603050405020304" pitchFamily="18" charset="0"/>
              </a:rPr>
              <a:t>`dry´ merging </a:t>
            </a:r>
            <a:r>
              <a:rPr lang="fr-BE" altLang="fr-FR" sz="2400">
                <a:cs typeface="Times New Roman" panose="02020603050405020304" pitchFamily="18" charset="0"/>
              </a:rPr>
              <a:t>(no gas → no star formation following merging)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</a:t>
            </a:r>
            <a:r>
              <a:rPr lang="fr-BE" altLang="fr-FR" sz="2400" b="1">
                <a:solidFill>
                  <a:srgbClr val="FF0000"/>
                </a:solidFill>
              </a:rPr>
              <a:t>merging </a:t>
            </a:r>
            <a:r>
              <a:rPr lang="fr-BE" altLang="fr-FR" sz="2400"/>
              <a:t>S + S </a:t>
            </a:r>
            <a:r>
              <a:rPr lang="fr-BE" altLang="fr-FR" sz="2400">
                <a:cs typeface="Times New Roman" panose="02020603050405020304" pitchFamily="18" charset="0"/>
              </a:rPr>
              <a:t>→ 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</a:t>
            </a:r>
            <a:r>
              <a:rPr lang="fr-BE" altLang="fr-FR" sz="2400" b="1">
                <a:solidFill>
                  <a:srgbClr val="FF0000"/>
                </a:solidFill>
              </a:rPr>
              <a:t>cannibalism</a:t>
            </a:r>
            <a:r>
              <a:rPr lang="fr-BE" altLang="fr-FR" sz="2400"/>
              <a:t>: cD (and gE) absorb dwarfs and 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292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- 17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1287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90011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b="1">
                <a:solidFill>
                  <a:srgbClr val="FF0000"/>
                </a:solidFill>
              </a:rPr>
              <a:t>Cluster</a:t>
            </a:r>
            <a:r>
              <a:rPr lang="fr-BE" altLang="fr-FR" sz="2400"/>
              <a:t>: concentration of more than ~50 galaxies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	     diameter &gt; ~1.5 Mpc/</a:t>
            </a:r>
            <a:r>
              <a:rPr lang="fr-BE" altLang="fr-FR" sz="2400" i="1"/>
              <a:t>h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	     mass &gt; ~3·10</a:t>
            </a:r>
            <a:r>
              <a:rPr lang="fr-BE" altLang="fr-FR" sz="2400" baseline="30000"/>
              <a:t>14</a:t>
            </a:r>
            <a:r>
              <a:rPr lang="fr-BE" altLang="fr-FR" sz="2400"/>
              <a:t> M</a:t>
            </a:r>
            <a:r>
              <a:rPr lang="fr-BE" altLang="fr-FR" sz="2400" baseline="-25000"/>
              <a:t>O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b="1">
                <a:solidFill>
                  <a:srgbClr val="FF0000"/>
                </a:solidFill>
              </a:rPr>
              <a:t>Groups</a:t>
            </a:r>
            <a:r>
              <a:rPr lang="fr-BE" altLang="fr-FR" sz="2400"/>
              <a:t>: smaller concentrations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	     mass  ~3·10</a:t>
            </a:r>
            <a:r>
              <a:rPr lang="fr-BE" altLang="fr-FR" sz="2400" baseline="30000"/>
              <a:t>13</a:t>
            </a:r>
            <a:r>
              <a:rPr lang="fr-BE" altLang="fr-FR" sz="2400"/>
              <a:t> M</a:t>
            </a:r>
            <a:r>
              <a:rPr lang="fr-BE" altLang="fr-FR" sz="2400" baseline="-25000"/>
              <a:t>O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61938" y="152400"/>
            <a:ext cx="1844675" cy="396875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Introduction - 2 </a:t>
            </a:r>
            <a:endParaRPr lang="fr-FR" altLang="fr-FR" sz="2000">
              <a:solidFill>
                <a:schemeClr val="bg2"/>
              </a:solidFill>
            </a:endParaRPr>
          </a:p>
        </p:txBody>
      </p:sp>
      <p:sp>
        <p:nvSpPr>
          <p:cNvPr id="4100" name="Ellipse 19"/>
          <p:cNvSpPr>
            <a:spLocks noChangeArrowheads="1"/>
          </p:cNvSpPr>
          <p:nvPr/>
        </p:nvSpPr>
        <p:spPr bwMode="auto">
          <a:xfrm>
            <a:off x="3797300" y="2192338"/>
            <a:ext cx="28575" cy="285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FR" altLang="fr-FR" sz="2400"/>
          </a:p>
        </p:txBody>
      </p:sp>
      <p:sp>
        <p:nvSpPr>
          <p:cNvPr id="4101" name="Ellipse 19"/>
          <p:cNvSpPr>
            <a:spLocks noChangeArrowheads="1"/>
          </p:cNvSpPr>
          <p:nvPr/>
        </p:nvSpPr>
        <p:spPr bwMode="auto">
          <a:xfrm>
            <a:off x="3617913" y="3284538"/>
            <a:ext cx="28575" cy="285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FR" altLang="fr-FR" sz="2400"/>
              <a:t> </a:t>
            </a:r>
          </a:p>
        </p:txBody>
      </p:sp>
      <p:pic>
        <p:nvPicPr>
          <p:cNvPr id="4102" name="Image 15" descr="3269grou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3608388"/>
            <a:ext cx="33813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Image 16" descr="Galaxy_Clust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08388"/>
            <a:ext cx="42005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3768" y="1349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Galaxy groups</a:t>
            </a:r>
            <a:endParaRPr lang="fr-BE" altLang="fr-FR" sz="2800" b="1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77800" y="1449388"/>
            <a:ext cx="5438775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Similar to clusters but less massive, less populated, less extended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Compact groups</a:t>
            </a:r>
            <a:r>
              <a:rPr lang="fr-BE" altLang="fr-FR" sz="2400"/>
              <a:t>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a few very close galaxies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often in interaction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X emission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short lifetime			    (</a:t>
            </a:r>
            <a:r>
              <a:rPr lang="fr-BE" altLang="fr-FR" sz="2400" i="1"/>
              <a:t>t</a:t>
            </a:r>
            <a:r>
              <a:rPr lang="fr-BE" altLang="fr-FR" sz="2400" i="1" baseline="-25000"/>
              <a:t>dyn</a:t>
            </a:r>
            <a:r>
              <a:rPr lang="fr-BE" altLang="fr-FR" sz="2400"/>
              <a:t> ~ </a:t>
            </a:r>
            <a:r>
              <a:rPr lang="fr-BE" altLang="fr-FR" sz="2400" i="1"/>
              <a:t>R</a:t>
            </a:r>
            <a:r>
              <a:rPr lang="fr-BE" altLang="fr-FR" sz="2400"/>
              <a:t>/</a:t>
            </a:r>
            <a:r>
              <a:rPr lang="el-GR" altLang="fr-FR" sz="2400" i="1">
                <a:cs typeface="Times New Roman" panose="02020603050405020304" pitchFamily="18" charset="0"/>
              </a:rPr>
              <a:t>σ</a:t>
            </a:r>
            <a:r>
              <a:rPr lang="fr-BE" altLang="fr-FR" sz="2400"/>
              <a:t> ~ 200 million years)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pic>
        <p:nvPicPr>
          <p:cNvPr id="31748" name="Image 4" descr="Stephans5_Kelly3000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765175"/>
            <a:ext cx="28575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age 5" descr="Seyfert_Sextet_fu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3716338"/>
            <a:ext cx="28463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ZoneTexte 6"/>
          <p:cNvSpPr txBox="1">
            <a:spLocks noChangeArrowheads="1"/>
          </p:cNvSpPr>
          <p:nvPr/>
        </p:nvSpPr>
        <p:spPr bwMode="auto">
          <a:xfrm>
            <a:off x="6604000" y="3208338"/>
            <a:ext cx="1735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000"/>
              <a:t>Stefan Quintet</a:t>
            </a:r>
            <a:endParaRPr lang="fr-FR" altLang="fr-FR" sz="2000"/>
          </a:p>
        </p:txBody>
      </p:sp>
      <p:sp>
        <p:nvSpPr>
          <p:cNvPr id="31751" name="ZoneTexte 7"/>
          <p:cNvSpPr txBox="1">
            <a:spLocks noChangeArrowheads="1"/>
          </p:cNvSpPr>
          <p:nvPr/>
        </p:nvSpPr>
        <p:spPr bwMode="auto">
          <a:xfrm>
            <a:off x="6643688" y="6376988"/>
            <a:ext cx="1628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000"/>
              <a:t>Seyfert Sextet</a:t>
            </a:r>
            <a:endParaRPr lang="fr-FR" altLang="fr-FR" sz="2000"/>
          </a:p>
        </p:txBody>
      </p:sp>
      <p:sp>
        <p:nvSpPr>
          <p:cNvPr id="31752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292350" cy="379413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Galaxy clusters - 18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9852" y="65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0"/>
          <p:cNvSpPr txBox="1">
            <a:spLocks noChangeArrowheads="1"/>
          </p:cNvSpPr>
          <p:nvPr/>
        </p:nvSpPr>
        <p:spPr bwMode="auto">
          <a:xfrm>
            <a:off x="2916238" y="333375"/>
            <a:ext cx="3316287" cy="523875"/>
          </a:xfrm>
          <a:prstGeom prst="rect">
            <a:avLst/>
          </a:prstGeom>
          <a:noFill/>
          <a:ln w="57150" cmpd="thinThick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00"/>
              <a:t> X-rays from clusters </a:t>
            </a:r>
            <a:endParaRPr lang="fr-FR" altLang="fr-FR" sz="2800"/>
          </a:p>
        </p:txBody>
      </p:sp>
      <p:pic>
        <p:nvPicPr>
          <p:cNvPr id="32771" name="Image 5" descr="a38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066800"/>
            <a:ext cx="6059488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ZoneTexte 6"/>
          <p:cNvSpPr txBox="1">
            <a:spLocks noChangeArrowheads="1"/>
          </p:cNvSpPr>
          <p:nvPr/>
        </p:nvSpPr>
        <p:spPr bwMode="auto">
          <a:xfrm>
            <a:off x="1730375" y="6232525"/>
            <a:ext cx="563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000"/>
              <a:t>Abell 383 in optical (white-blue) and X-rays (purple)</a:t>
            </a:r>
            <a:endParaRPr lang="fr-FR" altLang="fr-FR" sz="2000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General properties</a:t>
            </a:r>
            <a:endParaRPr lang="fr-BE" altLang="fr-FR" sz="2800" b="1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261938" y="168275"/>
            <a:ext cx="2725737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X-rays from clusters – 2 </a:t>
            </a:r>
            <a:endParaRPr lang="fr-FR" altLang="fr-FR" sz="2000">
              <a:solidFill>
                <a:schemeClr val="bg2"/>
              </a:solidFill>
            </a:endParaRPr>
          </a:p>
        </p:txBody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249238" y="1412875"/>
            <a:ext cx="8894762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extended emission (~ 1 Mpc)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non variable on the time scale of the observations (30 years)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luminosity </a:t>
            </a:r>
            <a:r>
              <a:rPr lang="fr-BE" altLang="fr-FR" sz="2400" i="1"/>
              <a:t>L</a:t>
            </a:r>
            <a:r>
              <a:rPr lang="fr-BE" altLang="fr-FR" sz="2400" i="1" baseline="-25000"/>
              <a:t>X</a:t>
            </a:r>
            <a:r>
              <a:rPr lang="fr-BE" altLang="fr-FR" sz="2400"/>
              <a:t> ~ 10</a:t>
            </a:r>
            <a:r>
              <a:rPr lang="fr-BE" altLang="fr-FR" sz="2400" baseline="30000"/>
              <a:t>43</a:t>
            </a:r>
            <a:r>
              <a:rPr lang="fr-BE" altLang="fr-FR" sz="2400"/>
              <a:t> – 10</a:t>
            </a:r>
            <a:r>
              <a:rPr lang="fr-BE" altLang="fr-FR" sz="2400" baseline="30000"/>
              <a:t>45</a:t>
            </a:r>
            <a:r>
              <a:rPr lang="fr-BE" altLang="fr-FR" sz="2400"/>
              <a:t> erg/s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b="1">
                <a:solidFill>
                  <a:srgbClr val="FF0000"/>
                </a:solidFill>
                <a:cs typeface="Times New Roman" panose="02020603050405020304" pitchFamily="18" charset="0"/>
              </a:rPr>
              <a:t>bremsstrahlung radiation </a:t>
            </a:r>
            <a:r>
              <a:rPr lang="fr-BE" altLang="fr-FR" sz="2400">
                <a:cs typeface="Times New Roman" panose="02020603050405020304" pitchFamily="18" charset="0"/>
              </a:rPr>
              <a:t>(</a:t>
            </a:r>
            <a:r>
              <a:rPr lang="fr-BE" altLang="fr-FR" sz="2400" i="1">
                <a:cs typeface="Times New Roman" panose="02020603050405020304" pitchFamily="18" charset="0"/>
              </a:rPr>
              <a:t>braking</a:t>
            </a:r>
            <a:r>
              <a:rPr lang="fr-BE" altLang="fr-FR" sz="2400">
                <a:cs typeface="Times New Roman" panose="02020603050405020304" pitchFamily="18" charset="0"/>
              </a:rPr>
              <a:t>) from a hot and diffuse gas: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acceleration of free e</a:t>
            </a:r>
            <a:r>
              <a:rPr lang="fr-BE" altLang="fr-FR" sz="2400" baseline="30000"/>
              <a:t>–</a:t>
            </a:r>
            <a:r>
              <a:rPr lang="fr-BE" altLang="fr-FR" sz="2400">
                <a:cs typeface="Times New Roman" panose="02020603050405020304" pitchFamily="18" charset="0"/>
              </a:rPr>
              <a:t> in the electric field of nuclei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the spectrum shape depends on </a:t>
            </a:r>
            <a:r>
              <a:rPr lang="fr-BE" altLang="fr-FR" sz="2400" i="1"/>
              <a:t>T</a:t>
            </a:r>
            <a:r>
              <a:rPr lang="fr-BE" altLang="fr-FR" sz="2400"/>
              <a:t>					   </a:t>
            </a:r>
            <a:r>
              <a:rPr lang="fr-BE" altLang="fr-FR" sz="2400">
                <a:cs typeface="Times New Roman" panose="02020603050405020304" pitchFamily="18" charset="0"/>
              </a:rPr>
              <a:t>→ means to determine </a:t>
            </a:r>
            <a:r>
              <a:rPr lang="fr-BE" altLang="fr-FR" sz="2400" i="1">
                <a:cs typeface="Times New Roman" panose="02020603050405020304" pitchFamily="18" charset="0"/>
              </a:rPr>
              <a:t>T</a:t>
            </a:r>
            <a:endParaRPr lang="fr-BE" altLang="fr-FR" sz="2400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i="1"/>
              <a:t>M</a:t>
            </a:r>
            <a:r>
              <a:rPr lang="fr-BE" altLang="fr-FR" sz="2400" baseline="-25000"/>
              <a:t>gas</a:t>
            </a:r>
            <a:r>
              <a:rPr lang="fr-BE" altLang="fr-FR" sz="2400"/>
              <a:t> ~ 10</a:t>
            </a:r>
            <a:r>
              <a:rPr lang="fr-BE" altLang="fr-FR" sz="2400" baseline="30000"/>
              <a:t>14</a:t>
            </a:r>
            <a:r>
              <a:rPr lang="fr-BE" altLang="fr-FR" sz="2400"/>
              <a:t> – 10</a:t>
            </a:r>
            <a:r>
              <a:rPr lang="fr-BE" altLang="fr-FR" sz="2400" baseline="30000"/>
              <a:t>15</a:t>
            </a:r>
            <a:r>
              <a:rPr lang="fr-BE" altLang="fr-FR" sz="2400"/>
              <a:t> M</a:t>
            </a:r>
            <a:r>
              <a:rPr lang="fr-BE" altLang="fr-FR" sz="2400" baseline="-25000"/>
              <a:t>O</a:t>
            </a:r>
            <a:r>
              <a:rPr lang="fr-BE" altLang="fr-FR" sz="2400"/>
              <a:t> ~ 3 – 5 </a:t>
            </a:r>
            <a:r>
              <a:rPr lang="fr-BE" altLang="fr-FR" sz="2400" i="1"/>
              <a:t>M</a:t>
            </a:r>
            <a:r>
              <a:rPr lang="fr-BE" altLang="fr-FR" sz="2400" baseline="-25000"/>
              <a:t>galaxies	</a:t>
            </a:r>
            <a:r>
              <a:rPr lang="fr-BE" altLang="fr-FR" sz="2400"/>
              <a:t>		             (not enough to explain </a:t>
            </a:r>
            <a:r>
              <a:rPr lang="fr-BE" altLang="fr-FR" sz="2400" i="1"/>
              <a:t>M</a:t>
            </a:r>
            <a:r>
              <a:rPr lang="fr-BE" altLang="fr-FR" sz="2400" i="1" baseline="-25000"/>
              <a:t>virial</a:t>
            </a:r>
            <a:r>
              <a:rPr lang="fr-BE" altLang="fr-FR" sz="2400"/>
              <a:t>)</a:t>
            </a:r>
            <a:endParaRPr lang="fr-BE" altLang="fr-FR" sz="2400" baseline="-250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i="1"/>
              <a:t>T</a:t>
            </a:r>
            <a:r>
              <a:rPr lang="fr-BE" altLang="fr-FR" sz="2400"/>
              <a:t> ~ 10</a:t>
            </a:r>
            <a:r>
              <a:rPr lang="fr-BE" altLang="fr-FR" sz="2400" baseline="30000"/>
              <a:t>7</a:t>
            </a:r>
            <a:r>
              <a:rPr lang="fr-BE" altLang="fr-FR" sz="2400"/>
              <a:t> – 10</a:t>
            </a:r>
            <a:r>
              <a:rPr lang="fr-BE" altLang="fr-FR" sz="2400" baseline="30000"/>
              <a:t>8</a:t>
            </a:r>
            <a:r>
              <a:rPr lang="fr-BE" altLang="fr-FR" sz="2400"/>
              <a:t> K (1 – 10 keV)</a:t>
            </a:r>
          </a:p>
        </p:txBody>
      </p:sp>
      <p:sp>
        <p:nvSpPr>
          <p:cNvPr id="33797" name="Ellipse 19"/>
          <p:cNvSpPr>
            <a:spLocks noChangeArrowheads="1"/>
          </p:cNvSpPr>
          <p:nvPr/>
        </p:nvSpPr>
        <p:spPr bwMode="auto">
          <a:xfrm>
            <a:off x="3103563" y="5403850"/>
            <a:ext cx="28575" cy="285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FR" altLang="fr-FR" sz="2400"/>
          </a:p>
        </p:txBody>
      </p:sp>
      <p:pic>
        <p:nvPicPr>
          <p:cNvPr id="33798" name="Image 6" descr="bre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57675"/>
            <a:ext cx="286543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2916" y="938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Emission lines</a:t>
            </a:r>
            <a:endParaRPr lang="fr-BE" altLang="fr-FR" sz="2800" b="1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249238" y="1412875"/>
            <a:ext cx="4538662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main line: Ly</a:t>
            </a:r>
            <a:r>
              <a:rPr lang="el-GR" altLang="fr-FR" sz="2400">
                <a:cs typeface="Times New Roman" panose="02020603050405020304" pitchFamily="18" charset="0"/>
              </a:rPr>
              <a:t>α</a:t>
            </a:r>
            <a:r>
              <a:rPr lang="fr-BE" altLang="fr-FR" sz="2400">
                <a:cs typeface="Times New Roman" panose="02020603050405020304" pitchFamily="18" charset="0"/>
              </a:rPr>
              <a:t> from 25 times ionized Fe at ~ 7 keV 	                 (Fe nucleus + 1 e</a:t>
            </a:r>
            <a:r>
              <a:rPr lang="fr-BE" altLang="fr-FR" sz="2400" baseline="30000">
                <a:cs typeface="Times New Roman" panose="02020603050405020304" pitchFamily="18" charset="0"/>
              </a:rPr>
              <a:t>−</a:t>
            </a:r>
            <a:r>
              <a:rPr lang="fr-BE" altLang="fr-FR" sz="2400">
                <a:cs typeface="Times New Roman" panose="02020603050405020304" pitchFamily="18" charset="0"/>
              </a:rPr>
              <a:t> !)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the hotter the gas (</a:t>
            </a:r>
            <a:r>
              <a:rPr lang="fr-BE" altLang="fr-FR" sz="2400">
                <a:cs typeface="Times New Roman" panose="02020603050405020304" pitchFamily="18" charset="0"/>
              </a:rPr>
              <a:t>→ ionized), the weaker the spectral lines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photo absorption at low frequencies, increases with column density </a:t>
            </a:r>
            <a:r>
              <a:rPr lang="fr-BE" altLang="fr-FR" sz="2400" i="1"/>
              <a:t>N</a:t>
            </a:r>
            <a:r>
              <a:rPr lang="fr-BE" altLang="fr-FR" sz="2400" baseline="-25000"/>
              <a:t>H</a:t>
            </a:r>
            <a:endParaRPr lang="fr-BE" altLang="fr-FR" sz="2400" baseline="-250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 i="1"/>
          </a:p>
        </p:txBody>
      </p:sp>
      <p:pic>
        <p:nvPicPr>
          <p:cNvPr id="34820" name="Image 9" descr="X lin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765175"/>
            <a:ext cx="41402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11" descr="Autoab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57675"/>
            <a:ext cx="2986088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725738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X-rays from clusters – 3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9807" y="4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Origin of the hot gas</a:t>
            </a:r>
            <a:endParaRPr lang="fr-BE" altLang="fr-FR" sz="2800" b="1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249238" y="1412875"/>
            <a:ext cx="8786812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presence of metals</a:t>
            </a:r>
            <a:r>
              <a:rPr lang="fr-BE" altLang="fr-FR" sz="2400"/>
              <a:t>	</a:t>
            </a:r>
            <a:r>
              <a:rPr lang="fr-BE" altLang="fr-FR" sz="2400">
                <a:cs typeface="Times New Roman" panose="02020603050405020304" pitchFamily="18" charset="0"/>
              </a:rPr>
              <a:t>→ gas enriched by nucleosynthesis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baseline="-25000">
                <a:cs typeface="Times New Roman" panose="02020603050405020304" pitchFamily="18" charset="0"/>
              </a:rPr>
              <a:t>			</a:t>
            </a:r>
            <a:r>
              <a:rPr lang="fr-BE" altLang="fr-FR" sz="2400">
                <a:cs typeface="Times New Roman" panose="02020603050405020304" pitchFamily="18" charset="0"/>
              </a:rPr>
              <a:t>→ must come from stars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 baseline="-25000">
                <a:cs typeface="Times New Roman" panose="02020603050405020304" pitchFamily="18" charset="0"/>
              </a:rPr>
              <a:t>			</a:t>
            </a:r>
            <a:r>
              <a:rPr lang="fr-BE" altLang="fr-FR" sz="2400">
                <a:cs typeface="Times New Roman" panose="02020603050405020304" pitchFamily="18" charset="0"/>
              </a:rPr>
              <a:t>→ must have been stripped off from galaxies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causes of stripping</a:t>
            </a:r>
            <a:r>
              <a:rPr lang="fr-BE" altLang="fr-FR" sz="2400"/>
              <a:t>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(1) galactic collisions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(2) motion of galaxies in the ICM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`wind´ separating gas and dust from 			            stars				</a:t>
            </a:r>
            <a:endParaRPr lang="fr-BE" altLang="fr-FR" sz="2400" baseline="-250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 i="1"/>
          </a:p>
        </p:txBody>
      </p:sp>
      <p:grpSp>
        <p:nvGrpSpPr>
          <p:cNvPr id="35844" name="Groupe 10"/>
          <p:cNvGrpSpPr>
            <a:grpSpLocks/>
          </p:cNvGrpSpPr>
          <p:nvPr/>
        </p:nvGrpSpPr>
        <p:grpSpPr bwMode="auto">
          <a:xfrm>
            <a:off x="5699125" y="3752850"/>
            <a:ext cx="3336925" cy="2376488"/>
            <a:chOff x="4967288" y="3753036"/>
            <a:chExt cx="3337865" cy="2376264"/>
          </a:xfrm>
        </p:grpSpPr>
        <p:pic>
          <p:nvPicPr>
            <p:cNvPr id="35846" name="Image 6" descr="stripping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288" y="3753036"/>
              <a:ext cx="3337865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847" name="Connecteur droit avec flèche 8"/>
            <p:cNvCxnSpPr>
              <a:cxnSpLocks noChangeShapeType="1"/>
            </p:cNvCxnSpPr>
            <p:nvPr/>
          </p:nvCxnSpPr>
          <p:spPr bwMode="auto">
            <a:xfrm>
              <a:off x="6624228" y="5625244"/>
              <a:ext cx="0" cy="360040"/>
            </a:xfrm>
            <a:prstGeom prst="straightConnector1">
              <a:avLst/>
            </a:prstGeom>
            <a:noFill/>
            <a:ln w="635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725738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X-rays from clusters – 4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84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Properties of the hot gas</a:t>
            </a:r>
            <a:endParaRPr lang="fr-BE" altLang="fr-FR" sz="2800" b="1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249238" y="1412875"/>
            <a:ext cx="8786812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temperature</a:t>
            </a:r>
            <a:r>
              <a:rPr lang="fr-BE" altLang="fr-FR" sz="2400"/>
              <a:t>: very high (10</a:t>
            </a:r>
            <a:r>
              <a:rPr lang="fr-BE" altLang="fr-FR" sz="2400" baseline="30000"/>
              <a:t>7</a:t>
            </a:r>
            <a:r>
              <a:rPr lang="fr-BE" altLang="fr-FR" sz="2400"/>
              <a:t> – 10</a:t>
            </a:r>
            <a:r>
              <a:rPr lang="fr-BE" altLang="fr-FR" sz="2400" baseline="30000"/>
              <a:t>8</a:t>
            </a:r>
            <a:r>
              <a:rPr lang="fr-BE" altLang="fr-FR" sz="2400"/>
              <a:t> K)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      – cluster gravitational potential very strong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         → kinetic energy of particles very high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      – secondarily: heating by SNe and AGN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morphology</a:t>
            </a:r>
            <a:r>
              <a:rPr lang="fr-BE" altLang="fr-FR" sz="2400"/>
              <a:t>: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      – </a:t>
            </a:r>
            <a:r>
              <a:rPr lang="fr-BE" altLang="fr-FR" sz="2400" i="1">
                <a:cs typeface="Times New Roman" panose="02020603050405020304" pitchFamily="18" charset="0"/>
              </a:rPr>
              <a:t>regular clusters</a:t>
            </a:r>
            <a:r>
              <a:rPr lang="fr-BE" altLang="fr-FR" sz="2400">
                <a:cs typeface="Times New Roman" panose="02020603050405020304" pitchFamily="18" charset="0"/>
              </a:rPr>
              <a:t>: smooth distribution, centred as the galaxies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      – </a:t>
            </a:r>
            <a:r>
              <a:rPr lang="fr-BE" altLang="fr-FR" sz="2400" i="1">
                <a:cs typeface="Times New Roman" panose="02020603050405020304" pitchFamily="18" charset="0"/>
              </a:rPr>
              <a:t>irregular clusters</a:t>
            </a:r>
            <a:r>
              <a:rPr lang="fr-BE" altLang="fr-FR" sz="2400">
                <a:cs typeface="Times New Roman" panose="02020603050405020304" pitchFamily="18" charset="0"/>
              </a:rPr>
              <a:t>: less smooth distribution, often associated			   with the galaxies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      – frequent departures from axial symmetry				→ probably no spherical symmetry</a:t>
            </a: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725738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X-rays from clusters – 5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4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87884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distribution of X-ray emission in a few clusters:</a:t>
            </a:r>
            <a:endParaRPr lang="fr-BE" altLang="fr-FR" sz="2400">
              <a:cs typeface="Times New Roman" panose="02020603050405020304" pitchFamily="18" charset="0"/>
            </a:endParaRPr>
          </a:p>
        </p:txBody>
      </p:sp>
      <p:pic>
        <p:nvPicPr>
          <p:cNvPr id="37891" name="Image 4" descr="Distrib IC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376363"/>
            <a:ext cx="6272212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725738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X-rays from clusters – 6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1920" y="1540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Cooling flows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49238" y="1412875"/>
            <a:ext cx="4862512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X-ray emission takes energy		 </a:t>
            </a:r>
            <a:r>
              <a:rPr lang="fr-BE" altLang="fr-FR" sz="2400">
                <a:cs typeface="Times New Roman" panose="02020603050405020304" pitchFamily="18" charset="0"/>
              </a:rPr>
              <a:t>→ cools the gas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slow process except in the cluster center where density is highest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pressure decrease in the center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the center contracts under the weight of the external parts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density increase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cooling even stronger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(prediction higher than observed)</a:t>
            </a: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</p:txBody>
      </p:sp>
      <p:pic>
        <p:nvPicPr>
          <p:cNvPr id="38916" name="Image 4" descr="cool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412875"/>
            <a:ext cx="385127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725738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X-rays from clusters – 7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7884" y="1198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49238" y="765175"/>
            <a:ext cx="540226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there must be an `external´ heating source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i="1"/>
              <a:t>e.g.</a:t>
            </a:r>
            <a:r>
              <a:rPr lang="fr-BE" altLang="fr-FR" sz="2400"/>
              <a:t>: AGNs in the cluster center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>
                <a:cs typeface="Times New Roman" panose="02020603050405020304" pitchFamily="18" charset="0"/>
              </a:rPr>
              <a:t>radio jets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displacement of gas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friction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heating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12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000" u="sng">
                <a:cs typeface="Times New Roman" panose="02020603050405020304" pitchFamily="18" charset="0"/>
              </a:rPr>
              <a:t>Image</a:t>
            </a:r>
            <a:r>
              <a:rPr lang="fr-BE" altLang="fr-FR" sz="2000">
                <a:cs typeface="Times New Roman" panose="02020603050405020304" pitchFamily="18" charset="0"/>
              </a:rPr>
              <a:t> : superposition of radio (contours) and X (false colors) emissions around NGC 1275, central galaxy of the Perseus cluster; one can notice that the radio jets suppress X emission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</p:txBody>
      </p:sp>
      <p:pic>
        <p:nvPicPr>
          <p:cNvPr id="39939" name="Image 5" descr="X radi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1665288"/>
            <a:ext cx="3370262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725738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X-rays from clusters – 8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6975" y="1500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60"/>
          <p:cNvSpPr txBox="1">
            <a:spLocks noChangeArrowheads="1"/>
          </p:cNvSpPr>
          <p:nvPr/>
        </p:nvSpPr>
        <p:spPr bwMode="auto">
          <a:xfrm>
            <a:off x="2897188" y="333375"/>
            <a:ext cx="3354387" cy="523875"/>
          </a:xfrm>
          <a:prstGeom prst="rect">
            <a:avLst/>
          </a:prstGeom>
          <a:noFill/>
          <a:ln w="57150" cmpd="thinThick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00"/>
              <a:t> Evolution of clusters </a:t>
            </a:r>
            <a:endParaRPr lang="fr-FR" altLang="fr-FR" sz="2800"/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42875" y="1125538"/>
            <a:ext cx="9001125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observations of clusters up to </a:t>
            </a:r>
            <a:r>
              <a:rPr lang="fr-BE" altLang="fr-FR" sz="2400" i="1"/>
              <a:t>z</a:t>
            </a:r>
            <a:r>
              <a:rPr lang="fr-BE" altLang="fr-FR" sz="2400"/>
              <a:t> ~ 1 (when the Universe was half its actual age)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→ little evolution of the cluster luminosity function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cs typeface="Times New Roman" panose="02020603050405020304" pitchFamily="18" charset="0"/>
              </a:rPr>
              <a:t>slight tendency for fewer very luminous and very massive clusters in the past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>
                <a:solidFill>
                  <a:srgbClr val="000000"/>
                </a:solidFill>
              </a:rPr>
              <a:t>Butcher – Oemler effect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solidFill>
                  <a:srgbClr val="000000"/>
                </a:solidFill>
              </a:rPr>
              <a:t>Variation in the clusters composition 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i="1"/>
              <a:t>locally</a:t>
            </a:r>
            <a:r>
              <a:rPr lang="fr-BE" altLang="fr-FR" sz="2400"/>
              <a:t>: ellipticals are more numerous in clusters, spirals in the field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i="1"/>
              <a:t>in the past</a:t>
            </a:r>
            <a:r>
              <a:rPr lang="fr-BE" altLang="fr-FR" sz="2400"/>
              <a:t>: larger proportion of spirals in clusters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>
                <a:solidFill>
                  <a:srgbClr val="000000"/>
                </a:solidFill>
              </a:rPr>
              <a:t>(galaxies evolution + </a:t>
            </a:r>
            <a:r>
              <a:rPr lang="fr-BE" altLang="fr-FR" sz="2400" i="1">
                <a:solidFill>
                  <a:srgbClr val="000000"/>
                </a:solidFill>
              </a:rPr>
              <a:t>stripping</a:t>
            </a:r>
            <a:r>
              <a:rPr lang="fr-BE" altLang="fr-FR" sz="2400">
                <a:solidFill>
                  <a:srgbClr val="000000"/>
                </a:solidFill>
              </a:rPr>
              <a:t> of gas in the ICM)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FR" altLang="fr-FR" sz="2400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2905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0"/>
          <p:cNvSpPr txBox="1">
            <a:spLocks noChangeArrowheads="1"/>
          </p:cNvSpPr>
          <p:nvPr/>
        </p:nvSpPr>
        <p:spPr bwMode="auto">
          <a:xfrm>
            <a:off x="3259138" y="333375"/>
            <a:ext cx="2630487" cy="523875"/>
          </a:xfrm>
          <a:prstGeom prst="rect">
            <a:avLst/>
          </a:prstGeom>
          <a:noFill/>
          <a:ln w="57150" cmpd="thinThick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800"/>
              <a:t> The local group </a:t>
            </a:r>
            <a:endParaRPr lang="fr-FR" altLang="fr-FR" sz="2800"/>
          </a:p>
        </p:txBody>
      </p:sp>
      <p:pic>
        <p:nvPicPr>
          <p:cNvPr id="5123" name="Image 5" descr="Local grou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44600"/>
            <a:ext cx="6461125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9732" y="2476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42875" y="765175"/>
            <a:ext cx="88582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/>
              <a:t>Color-magnitude diagrams (</a:t>
            </a:r>
            <a:r>
              <a:rPr lang="fr-BE" altLang="fr-FR" sz="2800" b="1" i="1"/>
              <a:t>CMD</a:t>
            </a:r>
            <a:r>
              <a:rPr lang="fr-BE" altLang="fr-FR" sz="2800" b="1"/>
              <a:t>)</a:t>
            </a:r>
            <a:endParaRPr lang="fr-BE" altLang="fr-FR" sz="2800" b="1" i="1"/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/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711450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Evolution of clusters - 2 </a:t>
            </a:r>
            <a:endParaRPr lang="fr-FR" altLang="fr-FR" sz="2000">
              <a:solidFill>
                <a:schemeClr val="bg2"/>
              </a:solidFill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142875" y="1412875"/>
            <a:ext cx="87884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I</a:t>
            </a:r>
            <a:r>
              <a:rPr lang="fr-BE" altLang="fr-FR" sz="2400">
                <a:cs typeface="Times New Roman" panose="02020603050405020304" pitchFamily="18" charset="0"/>
              </a:rPr>
              <a:t>n a single cluster: sequence ± horizontal (→ same color) corresponding to elliptical galaxies (</a:t>
            </a:r>
            <a:r>
              <a:rPr lang="fr-BE" altLang="fr-FR" sz="2400" i="1">
                <a:cs typeface="Times New Roman" panose="02020603050405020304" pitchFamily="18" charset="0"/>
              </a:rPr>
              <a:t>Red Cluster Sequence</a:t>
            </a:r>
            <a:r>
              <a:rPr lang="fr-BE" altLang="fr-FR" sz="2400">
                <a:cs typeface="Times New Roman" panose="02020603050405020304" pitchFamily="18" charset="0"/>
              </a:rPr>
              <a:t>, </a:t>
            </a:r>
            <a:r>
              <a:rPr lang="fr-BE" altLang="fr-FR" sz="2400" i="1">
                <a:cs typeface="Times New Roman" panose="02020603050405020304" pitchFamily="18" charset="0"/>
              </a:rPr>
              <a:t>RCS</a:t>
            </a:r>
            <a:r>
              <a:rPr lang="fr-BE" altLang="fr-FR" sz="240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</a:t>
            </a:r>
            <a:r>
              <a:rPr lang="fr-BE" altLang="fr-FR" sz="2400" u="sng"/>
              <a:t>Evolution</a:t>
            </a:r>
            <a:r>
              <a:rPr lang="fr-BE" altLang="fr-FR" sz="2400"/>
              <a:t>: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as </a:t>
            </a:r>
            <a:r>
              <a:rPr lang="fr-BE" altLang="fr-FR" sz="2400" i="1"/>
              <a:t>z</a:t>
            </a:r>
            <a:r>
              <a:rPr lang="fr-BE" altLang="fr-FR" sz="2400"/>
              <a:t> increases (younger galaxies), the RCS gets bluer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</p:txBody>
      </p:sp>
      <p:pic>
        <p:nvPicPr>
          <p:cNvPr id="41989" name="Image 4" descr="cluster CM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3500438"/>
            <a:ext cx="37226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2"/>
          <p:cNvSpPr txBox="1">
            <a:spLocks noChangeArrowheads="1"/>
          </p:cNvSpPr>
          <p:nvPr/>
        </p:nvSpPr>
        <p:spPr bwMode="auto">
          <a:xfrm>
            <a:off x="142875" y="3392488"/>
            <a:ext cx="51514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</a:t>
            </a:r>
            <a:r>
              <a:rPr lang="fr-BE" altLang="fr-FR" sz="2400">
                <a:cs typeface="Times New Roman" panose="02020603050405020304" pitchFamily="18" charset="0"/>
              </a:rPr>
              <a:t>so accurate that the RCS color allows to determine </a:t>
            </a:r>
            <a:r>
              <a:rPr lang="fr-BE" altLang="fr-FR" sz="2400" i="1">
                <a:cs typeface="Times New Roman" panose="02020603050405020304" pitchFamily="18" charset="0"/>
              </a:rPr>
              <a:t>z</a:t>
            </a:r>
            <a:r>
              <a:rPr lang="fr-BE" altLang="fr-FR" sz="2400">
                <a:cs typeface="Times New Roman" panose="02020603050405020304" pitchFamily="18" charset="0"/>
              </a:rPr>
              <a:t> to ± 0.1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color compatible with age of stars       </a:t>
            </a:r>
            <a:r>
              <a:rPr lang="fr-BE" altLang="fr-FR" sz="2400">
                <a:cs typeface="Times New Roman" panose="02020603050405020304" pitchFamily="18" charset="0"/>
              </a:rPr>
              <a:t>≈ age of the Universe → most of the stars formed early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– slight slope due to a higher metallicity in more massive galaxies</a:t>
            </a:r>
            <a:endParaRPr lang="fr-BE" altLang="fr-FR" sz="2400">
              <a:cs typeface="Times New Roman" panose="02020603050405020304" pitchFamily="18" charset="0"/>
            </a:endParaRPr>
          </a:p>
        </p:txBody>
      </p:sp>
      <p:cxnSp>
        <p:nvCxnSpPr>
          <p:cNvPr id="41991" name="Connecteur droit avec flèche 6"/>
          <p:cNvCxnSpPr>
            <a:cxnSpLocks noChangeShapeType="1"/>
          </p:cNvCxnSpPr>
          <p:nvPr/>
        </p:nvCxnSpPr>
        <p:spPr bwMode="auto">
          <a:xfrm flipV="1">
            <a:off x="5616575" y="3789363"/>
            <a:ext cx="0" cy="53975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2" name="Connecteur droit avec flèche 8"/>
          <p:cNvCxnSpPr>
            <a:cxnSpLocks noChangeShapeType="1"/>
          </p:cNvCxnSpPr>
          <p:nvPr/>
        </p:nvCxnSpPr>
        <p:spPr bwMode="auto">
          <a:xfrm flipH="1">
            <a:off x="5616575" y="5445125"/>
            <a:ext cx="7938" cy="460375"/>
          </a:xfrm>
          <a:prstGeom prst="straightConnector1">
            <a:avLst/>
          </a:prstGeom>
          <a:noFill/>
          <a:ln w="4445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888" y="47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42875" y="728663"/>
            <a:ext cx="8788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800" b="1">
                <a:solidFill>
                  <a:srgbClr val="000000"/>
                </a:solidFill>
              </a:rPr>
              <a:t>Search for very remote clusters</a:t>
            </a:r>
            <a:endParaRPr lang="fr-BE" altLang="fr-FR" sz="2800" b="1" i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search for galaxies around extended X-ray sources (OK for </a:t>
            </a:r>
            <a:r>
              <a:rPr lang="fr-BE" altLang="fr-FR" sz="2400" i="1"/>
              <a:t>z</a:t>
            </a:r>
            <a:r>
              <a:rPr lang="fr-BE" altLang="fr-FR" sz="2400"/>
              <a:t> &lt; 1.4)</a:t>
            </a:r>
          </a:p>
        </p:txBody>
      </p:sp>
      <p:pic>
        <p:nvPicPr>
          <p:cNvPr id="43011" name="Image 9" descr="nature09681-f2.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2205038"/>
            <a:ext cx="45053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142875" y="1916113"/>
            <a:ext cx="42497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• search for galaxies around high redshift quasars (assuming there is a fair chance they lie in clusters)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BE" altLang="fr-FR" sz="2400"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000" u="sng">
                <a:cs typeface="Times New Roman" panose="02020603050405020304" pitchFamily="18" charset="0"/>
              </a:rPr>
              <a:t>Image</a:t>
            </a:r>
            <a:r>
              <a:rPr lang="fr-BE" altLang="fr-FR" sz="2000">
                <a:cs typeface="Times New Roman" panose="02020603050405020304" pitchFamily="18" charset="0"/>
              </a:rPr>
              <a:t> : proto-cluster at </a:t>
            </a:r>
            <a:r>
              <a:rPr lang="fr-BE" altLang="fr-FR" sz="2000" i="1">
                <a:cs typeface="Times New Roman" panose="02020603050405020304" pitchFamily="18" charset="0"/>
              </a:rPr>
              <a:t>z</a:t>
            </a:r>
            <a:r>
              <a:rPr lang="fr-BE" altLang="fr-FR" sz="2000">
                <a:cs typeface="Times New Roman" panose="02020603050405020304" pitchFamily="18" charset="0"/>
              </a:rPr>
              <a:t> = 5.3                (1 billion years after the Big Bang) discovered around a quasar</a:t>
            </a:r>
          </a:p>
          <a:p>
            <a:pPr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000">
                <a:cs typeface="Times New Roman" panose="02020603050405020304" pitchFamily="18" charset="0"/>
              </a:rPr>
              <a:t>Its size is &gt; 13 Mpc and its total mass   &gt; 4·10</a:t>
            </a:r>
            <a:r>
              <a:rPr lang="fr-BE" altLang="fr-FR" sz="2000" baseline="30000">
                <a:cs typeface="Times New Roman" panose="02020603050405020304" pitchFamily="18" charset="0"/>
              </a:rPr>
              <a:t>11</a:t>
            </a:r>
            <a:r>
              <a:rPr lang="fr-BE" altLang="fr-FR" sz="2000">
                <a:cs typeface="Times New Roman" panose="02020603050405020304" pitchFamily="18" charset="0"/>
              </a:rPr>
              <a:t> M</a:t>
            </a:r>
            <a:r>
              <a:rPr lang="fr-BE" altLang="fr-FR" sz="2000" baseline="-25000">
                <a:cs typeface="Times New Roman" panose="02020603050405020304" pitchFamily="18" charset="0"/>
              </a:rPr>
              <a:t>O</a:t>
            </a:r>
            <a:endParaRPr lang="fr-BE" altLang="fr-FR" sz="2000">
              <a:cs typeface="Times New Roman" panose="02020603050405020304" pitchFamily="18" charset="0"/>
            </a:endParaRPr>
          </a:p>
        </p:txBody>
      </p:sp>
      <p:sp>
        <p:nvSpPr>
          <p:cNvPr id="43013" name="Ellipse 19"/>
          <p:cNvSpPr>
            <a:spLocks noChangeArrowheads="1"/>
          </p:cNvSpPr>
          <p:nvPr/>
        </p:nvSpPr>
        <p:spPr bwMode="auto">
          <a:xfrm>
            <a:off x="1411288" y="6310313"/>
            <a:ext cx="28575" cy="2857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fr-FR" altLang="fr-FR" sz="2400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250825" y="168275"/>
            <a:ext cx="2711450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Evolution of clusters - 3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58763" y="168275"/>
            <a:ext cx="2195512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The local group - 2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6147" name="Image 7" descr="Local group tab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787400"/>
            <a:ext cx="7948612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cteur droit avec flèche 9"/>
          <p:cNvCxnSpPr>
            <a:cxnSpLocks noChangeShapeType="1"/>
          </p:cNvCxnSpPr>
          <p:nvPr/>
        </p:nvCxnSpPr>
        <p:spPr bwMode="auto">
          <a:xfrm>
            <a:off x="215900" y="3141663"/>
            <a:ext cx="468313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cteur droit avec flèche 10"/>
          <p:cNvCxnSpPr>
            <a:cxnSpLocks noChangeShapeType="1"/>
          </p:cNvCxnSpPr>
          <p:nvPr/>
        </p:nvCxnSpPr>
        <p:spPr bwMode="auto">
          <a:xfrm>
            <a:off x="215900" y="1268413"/>
            <a:ext cx="468313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Connecteur droit avec flèche 11"/>
          <p:cNvCxnSpPr>
            <a:cxnSpLocks noChangeShapeType="1"/>
          </p:cNvCxnSpPr>
          <p:nvPr/>
        </p:nvCxnSpPr>
        <p:spPr bwMode="auto">
          <a:xfrm>
            <a:off x="215900" y="5049838"/>
            <a:ext cx="468313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Connecteur droit avec flèche 12"/>
          <p:cNvCxnSpPr>
            <a:cxnSpLocks noChangeShapeType="1"/>
          </p:cNvCxnSpPr>
          <p:nvPr/>
        </p:nvCxnSpPr>
        <p:spPr bwMode="auto">
          <a:xfrm>
            <a:off x="215900" y="1425575"/>
            <a:ext cx="468313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cteur droit avec flèche 17"/>
          <p:cNvCxnSpPr>
            <a:cxnSpLocks noChangeShapeType="1"/>
          </p:cNvCxnSpPr>
          <p:nvPr/>
        </p:nvCxnSpPr>
        <p:spPr bwMode="auto">
          <a:xfrm>
            <a:off x="215900" y="1592263"/>
            <a:ext cx="468313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cteur droit avec flèche 18"/>
          <p:cNvCxnSpPr>
            <a:cxnSpLocks noChangeShapeType="1"/>
          </p:cNvCxnSpPr>
          <p:nvPr/>
        </p:nvCxnSpPr>
        <p:spPr bwMode="auto">
          <a:xfrm>
            <a:off x="215900" y="5192713"/>
            <a:ext cx="468313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</p:cNvCxnSpPr>
          <p:nvPr/>
        </p:nvCxnSpPr>
        <p:spPr bwMode="auto">
          <a:xfrm>
            <a:off x="215900" y="5842000"/>
            <a:ext cx="468313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9832" y="539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8" descr="M31_hall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869950"/>
            <a:ext cx="76835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9"/>
          <p:cNvSpPr txBox="1">
            <a:spLocks noChangeArrowheads="1"/>
          </p:cNvSpPr>
          <p:nvPr/>
        </p:nvSpPr>
        <p:spPr bwMode="auto">
          <a:xfrm>
            <a:off x="2921000" y="5984875"/>
            <a:ext cx="3306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M 31 – M 32 – NGC 205</a:t>
            </a:r>
            <a:endParaRPr lang="fr-FR" altLang="fr-FR" sz="2400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58763" y="168275"/>
            <a:ext cx="2195512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The local group - 3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3828" y="100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oneTexte 9"/>
          <p:cNvSpPr txBox="1">
            <a:spLocks noChangeArrowheads="1"/>
          </p:cNvSpPr>
          <p:nvPr/>
        </p:nvSpPr>
        <p:spPr bwMode="auto">
          <a:xfrm>
            <a:off x="4152900" y="5984875"/>
            <a:ext cx="842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M 33</a:t>
            </a:r>
            <a:endParaRPr lang="fr-FR" altLang="fr-FR" sz="2400"/>
          </a:p>
        </p:txBody>
      </p:sp>
      <p:pic>
        <p:nvPicPr>
          <p:cNvPr id="8195" name="Image 4" descr="m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28663"/>
            <a:ext cx="7015162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258763" y="168275"/>
            <a:ext cx="2195512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The local group - 4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3828" y="10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9"/>
          <p:cNvSpPr txBox="1">
            <a:spLocks noChangeArrowheads="1"/>
          </p:cNvSpPr>
          <p:nvPr/>
        </p:nvSpPr>
        <p:spPr bwMode="auto">
          <a:xfrm>
            <a:off x="2230438" y="5984875"/>
            <a:ext cx="468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The Large Magellanic Cloud (LMC)</a:t>
            </a:r>
            <a:endParaRPr lang="fr-FR" altLang="fr-FR" sz="2400"/>
          </a:p>
        </p:txBody>
      </p:sp>
      <p:pic>
        <p:nvPicPr>
          <p:cNvPr id="9219" name="Image 7" descr="LM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68350"/>
            <a:ext cx="70421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258763" y="168275"/>
            <a:ext cx="2195512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The local group - 5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816" y="123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oneTexte 9"/>
          <p:cNvSpPr txBox="1">
            <a:spLocks noChangeArrowheads="1"/>
          </p:cNvSpPr>
          <p:nvPr/>
        </p:nvSpPr>
        <p:spPr bwMode="auto">
          <a:xfrm>
            <a:off x="2236788" y="5984875"/>
            <a:ext cx="4676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fr-BE" altLang="fr-FR" sz="2400"/>
              <a:t>The Small Magellanic Cloud (SMC)</a:t>
            </a:r>
            <a:endParaRPr lang="fr-FR" altLang="fr-FR" sz="2400"/>
          </a:p>
        </p:txBody>
      </p:sp>
      <p:pic>
        <p:nvPicPr>
          <p:cNvPr id="10243" name="Image 4" descr="smc_guisar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836613"/>
            <a:ext cx="768667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58763" y="168275"/>
            <a:ext cx="2195512" cy="381000"/>
          </a:xfrm>
          <a:prstGeom prst="rect">
            <a:avLst/>
          </a:prstGeom>
          <a:noFill/>
          <a:ln w="1905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54000" tIns="36000" rIns="54000" bIns="360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000">
                <a:solidFill>
                  <a:schemeClr val="bg2"/>
                </a:solidFill>
              </a:rPr>
              <a:t> The local group - 6 </a:t>
            </a:r>
            <a:endParaRPr lang="fr-FR" altLang="fr-FR" sz="2000">
              <a:solidFill>
                <a:schemeClr val="bg2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820" y="833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5000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5000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61279</TotalTime>
  <Words>1984</Words>
  <Application>Microsoft Office PowerPoint</Application>
  <PresentationFormat>Affichage à l'écran (4:3)</PresentationFormat>
  <Paragraphs>295</Paragraphs>
  <Slides>41</Slides>
  <Notes>41</Notes>
  <HiddenSlides>0</HiddenSlides>
  <MMClips>41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Times New Roman</vt:lpstr>
      <vt:lpstr>Arial</vt:lpstr>
      <vt:lpstr>Modèle par défaut</vt:lpstr>
      <vt:lpstr>Microsoft Éditeur d'équations 3.0</vt:lpstr>
      <vt:lpstr>Microsoft Equation 3.0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magain</dc:creator>
  <cp:lastModifiedBy>Pierre Magain</cp:lastModifiedBy>
  <cp:revision>1927</cp:revision>
  <dcterms:created xsi:type="dcterms:W3CDTF">1601-01-01T00:00:00Z</dcterms:created>
  <dcterms:modified xsi:type="dcterms:W3CDTF">2020-03-24T13:27:52Z</dcterms:modified>
</cp:coreProperties>
</file>