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4E05-EC5F-4043-AA7B-60B5CAB0812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6714F-1E6C-41AA-9298-709668DD3E8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1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9D865D-C7F9-4DE5-A9C3-F90D04A4610A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2177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10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34353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11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645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12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83799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13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920939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14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130099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15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774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7743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32157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82768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86746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611813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72391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74500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93993-F7E1-4F21-AD6B-E3A595806482}" type="slidenum">
              <a:rPr lang="fr-FR" altLang="fr-FR" smtClean="0"/>
              <a:pPr>
                <a:spcBef>
                  <a:spcPct val="0"/>
                </a:spcBef>
              </a:pPr>
              <a:t>9</a:t>
            </a:fld>
            <a:endParaRPr lang="fr-FR" altLang="fr-FR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93967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3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4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62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F7E922E-25E3-426E-BBC3-A2461C61DD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315914-7BC7-43EC-BACD-0C6B0F0E55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7CEA88-B16F-44A2-AAB2-82FF4D9FE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67C4F-EA09-456B-9251-5D4464EC6AD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457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9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1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4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7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0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DE1A0-A90D-40F6-836A-2D380926AA9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4614-DF4E-4CB4-8600-5D847AF6C3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0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66" name="Groupe 3"/>
          <p:cNvGrpSpPr>
            <a:grpSpLocks/>
          </p:cNvGrpSpPr>
          <p:nvPr/>
        </p:nvGrpSpPr>
        <p:grpSpPr bwMode="auto">
          <a:xfrm>
            <a:off x="4746628" y="692150"/>
            <a:ext cx="2756443" cy="1620838"/>
            <a:chOff x="3635897" y="2535301"/>
            <a:chExt cx="2430945" cy="1332148"/>
          </a:xfrm>
        </p:grpSpPr>
        <p:sp>
          <p:nvSpPr>
            <p:cNvPr id="216069" name="Ellipse 1"/>
            <p:cNvSpPr>
              <a:spLocks noChangeArrowheads="1"/>
            </p:cNvSpPr>
            <p:nvPr/>
          </p:nvSpPr>
          <p:spPr bwMode="auto">
            <a:xfrm>
              <a:off x="3635897" y="2535301"/>
              <a:ext cx="2412267" cy="1332148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6070" name="ZoneTexte 2"/>
            <p:cNvSpPr txBox="1">
              <a:spLocks noChangeArrowheads="1"/>
            </p:cNvSpPr>
            <p:nvPr/>
          </p:nvSpPr>
          <p:spPr bwMode="auto">
            <a:xfrm>
              <a:off x="3698593" y="2792918"/>
              <a:ext cx="2368249" cy="758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BE" altLang="en-US" sz="5400" dirty="0"/>
                <a:t>Epilogue</a:t>
              </a:r>
              <a:endParaRPr lang="en-US" altLang="en-US" sz="5400" dirty="0"/>
            </a:p>
          </p:txBody>
        </p:sp>
      </p:grpSp>
      <p:sp>
        <p:nvSpPr>
          <p:cNvPr id="216067" name="ZoneTexte 11"/>
          <p:cNvSpPr txBox="1">
            <a:spLocks noChangeArrowheads="1"/>
          </p:cNvSpPr>
          <p:nvPr/>
        </p:nvSpPr>
        <p:spPr bwMode="auto">
          <a:xfrm>
            <a:off x="2795092" y="5300663"/>
            <a:ext cx="66367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BE" altLang="en-US" sz="6000" dirty="0"/>
              <a:t>Black Hole </a:t>
            </a:r>
            <a:r>
              <a:rPr lang="fr-BE" altLang="en-US" sz="6000" dirty="0" err="1"/>
              <a:t>Universe</a:t>
            </a:r>
            <a:endParaRPr lang="en-US" altLang="en-US" sz="6000" dirty="0"/>
          </a:p>
        </p:txBody>
      </p:sp>
      <p:pic>
        <p:nvPicPr>
          <p:cNvPr id="7" name="Image 6" descr="Une image contenant disque compact, manège&#10;&#10;Description générée automatiquement">
            <a:extLst>
              <a:ext uri="{FF2B5EF4-FFF2-40B4-BE49-F238E27FC236}">
                <a16:creationId xmlns:a16="http://schemas.microsoft.com/office/drawing/2014/main" id="{2EECB1C0-F614-48AB-34A7-7AA227808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289" y="2554289"/>
            <a:ext cx="3563937" cy="263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80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>
            <a:extLst>
              <a:ext uri="{FF2B5EF4-FFF2-40B4-BE49-F238E27FC236}">
                <a16:creationId xmlns:a16="http://schemas.microsoft.com/office/drawing/2014/main" id="{7AC3A706-7AF5-9FA5-7108-C358CA0AE689}"/>
              </a:ext>
            </a:extLst>
          </p:cNvPr>
          <p:cNvGrpSpPr/>
          <p:nvPr/>
        </p:nvGrpSpPr>
        <p:grpSpPr>
          <a:xfrm>
            <a:off x="5204233" y="2889753"/>
            <a:ext cx="1783533" cy="1783533"/>
            <a:chOff x="5204233" y="2889753"/>
            <a:chExt cx="1783533" cy="1783533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696C99B5-FF38-931D-A023-925E992B07B0}"/>
                </a:ext>
              </a:extLst>
            </p:cNvPr>
            <p:cNvSpPr/>
            <p:nvPr/>
          </p:nvSpPr>
          <p:spPr>
            <a:xfrm>
              <a:off x="5204233" y="2889753"/>
              <a:ext cx="1783533" cy="17835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21B8517E-A850-3FB0-A7D0-8ADC05376FD3}"/>
                </a:ext>
              </a:extLst>
            </p:cNvPr>
            <p:cNvSpPr txBox="1"/>
            <p:nvPr/>
          </p:nvSpPr>
          <p:spPr>
            <a:xfrm>
              <a:off x="6185064" y="309869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b="1" i="1" dirty="0" err="1">
                <a:cs typeface="Times New Roman" panose="02020603050405020304" pitchFamily="18" charset="0"/>
              </a:rPr>
              <a:t>Reversed</a:t>
            </a:r>
            <a:r>
              <a:rPr lang="fr-BE" altLang="fr-FR" sz="2400" b="1" i="1" dirty="0">
                <a:cs typeface="Times New Roman" panose="02020603050405020304" pitchFamily="18" charset="0"/>
              </a:rPr>
              <a:t> Time Black Hole </a:t>
            </a:r>
            <a:r>
              <a:rPr lang="fr-BE" altLang="fr-FR" sz="2400" b="1" i="1" dirty="0" err="1">
                <a:cs typeface="Times New Roman" panose="02020603050405020304" pitchFamily="18" charset="0"/>
              </a:rPr>
              <a:t>Universe</a:t>
            </a:r>
            <a:r>
              <a:rPr lang="fr-BE" altLang="fr-FR" sz="2400" b="1" i="1" dirty="0"/>
              <a:t> Model</a:t>
            </a:r>
            <a:endParaRPr lang="fr-BE" altLang="fr-FR" sz="2400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C6EFDD7-86C5-647B-2358-10E9DBD6E0D5}"/>
              </a:ext>
            </a:extLst>
          </p:cNvPr>
          <p:cNvSpPr/>
          <p:nvPr/>
        </p:nvSpPr>
        <p:spPr>
          <a:xfrm>
            <a:off x="5522981" y="3370492"/>
            <a:ext cx="486000" cy="4857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5C64D170-274E-0DB4-883C-A9F19745B727}"/>
              </a:ext>
            </a:extLst>
          </p:cNvPr>
          <p:cNvGrpSpPr/>
          <p:nvPr/>
        </p:nvGrpSpPr>
        <p:grpSpPr>
          <a:xfrm>
            <a:off x="6335907" y="1430893"/>
            <a:ext cx="1923711" cy="1136862"/>
            <a:chOff x="6335907" y="1430893"/>
            <a:chExt cx="1923711" cy="113686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5354487-7488-875F-5844-0C18A9905D8C}"/>
                </a:ext>
              </a:extLst>
            </p:cNvPr>
            <p:cNvSpPr txBox="1"/>
            <p:nvPr/>
          </p:nvSpPr>
          <p:spPr>
            <a:xfrm>
              <a:off x="6335907" y="2198423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(in)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66A28919-2861-34A6-F501-AC121C15CA20}"/>
                </a:ext>
              </a:extLst>
            </p:cNvPr>
            <p:cNvSpPr txBox="1"/>
            <p:nvPr/>
          </p:nvSpPr>
          <p:spPr>
            <a:xfrm>
              <a:off x="7443369" y="1430893"/>
              <a:ext cx="816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(out)</a:t>
              </a: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34D24C13-44B0-2FA6-FD85-C482910DED26}"/>
              </a:ext>
            </a:extLst>
          </p:cNvPr>
          <p:cNvGrpSpPr/>
          <p:nvPr/>
        </p:nvGrpSpPr>
        <p:grpSpPr>
          <a:xfrm>
            <a:off x="4116000" y="1800225"/>
            <a:ext cx="5060764" cy="3960000"/>
            <a:chOff x="4116000" y="1800225"/>
            <a:chExt cx="5060764" cy="3960000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FC6A2208-41AD-FEA1-90F4-06430F1275C6}"/>
                </a:ext>
              </a:extLst>
            </p:cNvPr>
            <p:cNvSpPr/>
            <p:nvPr/>
          </p:nvSpPr>
          <p:spPr>
            <a:xfrm>
              <a:off x="4116000" y="1800225"/>
              <a:ext cx="3960000" cy="3960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5333B02C-2407-843E-23D0-BF2188A0A132}"/>
                </a:ext>
              </a:extLst>
            </p:cNvPr>
            <p:cNvSpPr txBox="1"/>
            <p:nvPr/>
          </p:nvSpPr>
          <p:spPr>
            <a:xfrm>
              <a:off x="8286777" y="280397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horizon</a:t>
              </a:r>
            </a:p>
          </p:txBody>
        </p: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49F76DF4-9E86-83A9-2F17-AE0469F0D2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12317" y="3069125"/>
              <a:ext cx="334978" cy="19056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D3D657DB-81E1-7DCF-483A-AE38BA491C95}"/>
              </a:ext>
            </a:extLst>
          </p:cNvPr>
          <p:cNvSpPr txBox="1"/>
          <p:nvPr/>
        </p:nvSpPr>
        <p:spPr>
          <a:xfrm>
            <a:off x="3192339" y="4954466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Schw</a:t>
            </a:r>
            <a:r>
              <a:rPr lang="fr-BE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</a:t>
            </a: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6D81749-3786-EFC3-424E-812EE4F6F6A2}"/>
              </a:ext>
            </a:extLst>
          </p:cNvPr>
          <p:cNvGrpSpPr/>
          <p:nvPr/>
        </p:nvGrpSpPr>
        <p:grpSpPr>
          <a:xfrm>
            <a:off x="4562212" y="4419090"/>
            <a:ext cx="909223" cy="661371"/>
            <a:chOff x="4562212" y="4419090"/>
            <a:chExt cx="909223" cy="661371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395EC17-1E11-9F40-B673-5F0F61E5451D}"/>
                </a:ext>
              </a:extLst>
            </p:cNvPr>
            <p:cNvSpPr txBox="1"/>
            <p:nvPr/>
          </p:nvSpPr>
          <p:spPr>
            <a:xfrm>
              <a:off x="4562212" y="4419090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Schw</a:t>
              </a:r>
              <a:r>
                <a:rPr lang="fr-BE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F0865941-1541-F20E-1B98-F22B8CFDE441}"/>
                </a:ext>
              </a:extLst>
            </p:cNvPr>
            <p:cNvSpPr txBox="1"/>
            <p:nvPr/>
          </p:nvSpPr>
          <p:spPr>
            <a:xfrm>
              <a:off x="4674423" y="4711129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 ↔ t</a:t>
              </a:r>
            </a:p>
          </p:txBody>
        </p: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4B67795F-74CC-490C-06AF-C71ECA3B511F}"/>
              </a:ext>
            </a:extLst>
          </p:cNvPr>
          <p:cNvSpPr txBox="1"/>
          <p:nvPr/>
        </p:nvSpPr>
        <p:spPr>
          <a:xfrm>
            <a:off x="5918313" y="3895444"/>
            <a:ext cx="783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FLRW</a:t>
            </a:r>
          </a:p>
        </p:txBody>
      </p:sp>
    </p:spTree>
    <p:extLst>
      <p:ext uri="{BB962C8B-B14F-4D97-AF65-F5344CB8AC3E}">
        <p14:creationId xmlns:p14="http://schemas.microsoft.com/office/powerpoint/2010/main" val="281218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/>
              <a:t>FLRW </a:t>
            </a:r>
            <a:r>
              <a:rPr lang="fr-BE" altLang="fr-FR" sz="2400" b="1" i="1" dirty="0" err="1"/>
              <a:t>inside</a:t>
            </a:r>
            <a:r>
              <a:rPr lang="fr-BE" altLang="fr-FR" sz="2400" b="1" i="1" dirty="0"/>
              <a:t> </a:t>
            </a:r>
            <a:r>
              <a:rPr lang="fr-BE" altLang="fr-FR" sz="2400" b="1" i="1" dirty="0" err="1"/>
              <a:t>Schwarzschild</a:t>
            </a:r>
            <a:endParaRPr lang="fr-BE" altLang="fr-FR" sz="2400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179A4AA-8C53-139E-4801-BC210B3F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1308256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modeling a </a:t>
            </a:r>
            <a:r>
              <a:rPr lang="fr-BE" altLang="fr-FR" sz="2400" dirty="0" err="1">
                <a:cs typeface="Times New Roman" panose="02020603050405020304" pitchFamily="18" charset="0"/>
              </a:rPr>
              <a:t>collapsing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ball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is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very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complicated</a:t>
            </a:r>
            <a:endParaRPr lang="fr-BE" altLang="fr-FR" sz="24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6C5F43C9-1EC5-7FFD-35DA-47685AF29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005001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>
                <a:cs typeface="Times New Roman" panose="02020603050405020304" pitchFamily="18" charset="0"/>
              </a:rPr>
              <a:t>unless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it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is</a:t>
            </a:r>
            <a:r>
              <a:rPr lang="fr-BE" altLang="fr-FR" sz="2400" dirty="0">
                <a:cs typeface="Times New Roman" panose="02020603050405020304" pitchFamily="18" charset="0"/>
              </a:rPr>
              <a:t> a </a:t>
            </a:r>
            <a:r>
              <a:rPr lang="fr-BE" altLang="fr-FR" sz="2400" dirty="0" err="1">
                <a:cs typeface="Times New Roman" panose="02020603050405020304" pitchFamily="18" charset="0"/>
              </a:rPr>
              <a:t>ball</a:t>
            </a:r>
            <a:r>
              <a:rPr lang="fr-BE" altLang="fr-FR" sz="2400" dirty="0">
                <a:cs typeface="Times New Roman" panose="02020603050405020304" pitchFamily="18" charset="0"/>
              </a:rPr>
              <a:t> of </a:t>
            </a:r>
            <a:r>
              <a:rPr lang="fr-BE" altLang="fr-FR" sz="2400" dirty="0" err="1">
                <a:cs typeface="Times New Roman" panose="02020603050405020304" pitchFamily="18" charset="0"/>
              </a:rPr>
              <a:t>uniform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density</a:t>
            </a:r>
            <a:r>
              <a:rPr lang="fr-BE" altLang="fr-FR" sz="2400" dirty="0">
                <a:cs typeface="Times New Roman" panose="02020603050405020304" pitchFamily="18" charset="0"/>
              </a:rPr>
              <a:t> and </a:t>
            </a:r>
            <a:r>
              <a:rPr lang="fr-BE" altLang="fr-FR" sz="2400" dirty="0" err="1">
                <a:cs typeface="Times New Roman" panose="02020603050405020304" pitchFamily="18" charset="0"/>
              </a:rPr>
              <a:t>zero</a:t>
            </a:r>
            <a:r>
              <a:rPr lang="fr-BE" altLang="fr-FR" sz="2400" dirty="0">
                <a:cs typeface="Times New Roman" panose="02020603050405020304" pitchFamily="18" charset="0"/>
              </a:rPr>
              <a:t> pressure</a:t>
            </a:r>
            <a:endParaRPr lang="fr-BE" altLang="fr-FR" sz="2400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DB2F2D-F196-BE0B-8AFB-4FDF17E17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3429000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not </a:t>
            </a:r>
            <a:r>
              <a:rPr lang="fr-BE" altLang="fr-FR" sz="2400" dirty="0" err="1">
                <a:cs typeface="Times New Roman" panose="02020603050405020304" pitchFamily="18" charset="0"/>
              </a:rPr>
              <a:t>well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adapted</a:t>
            </a:r>
            <a:r>
              <a:rPr lang="fr-BE" altLang="fr-FR" sz="2400" dirty="0">
                <a:cs typeface="Times New Roman" panose="02020603050405020304" pitchFamily="18" charset="0"/>
              </a:rPr>
              <a:t> to </a:t>
            </a:r>
            <a:r>
              <a:rPr lang="fr-BE" altLang="fr-FR" sz="2400" dirty="0" err="1">
                <a:cs typeface="Times New Roman" panose="02020603050405020304" pitchFamily="18" charset="0"/>
              </a:rPr>
              <a:t>stellar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BHs</a:t>
            </a:r>
            <a:r>
              <a:rPr lang="fr-BE" altLang="fr-FR" sz="2400" dirty="0">
                <a:cs typeface="Times New Roman" panose="02020603050405020304" pitchFamily="18" charset="0"/>
              </a:rPr>
              <a:t> but </a:t>
            </a:r>
            <a:r>
              <a:rPr lang="fr-BE" altLang="fr-FR" sz="2400" dirty="0" err="1">
                <a:cs typeface="Times New Roman" panose="02020603050405020304" pitchFamily="18" charset="0"/>
              </a:rPr>
              <a:t>much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better</a:t>
            </a:r>
            <a:r>
              <a:rPr lang="fr-BE" altLang="fr-FR" sz="2400" dirty="0">
                <a:cs typeface="Times New Roman" panose="02020603050405020304" pitchFamily="18" charset="0"/>
              </a:rPr>
              <a:t> to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material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universe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endParaRPr lang="fr-BE" altLang="fr-FR" sz="2400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4AE2E0D-D8DE-C360-AB8B-5DA4B2404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701746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FLRW </a:t>
            </a:r>
            <a:r>
              <a:rPr lang="fr-BE" altLang="fr-FR" sz="2400" dirty="0" err="1">
                <a:cs typeface="Times New Roman" panose="02020603050405020304" pitchFamily="18" charset="0"/>
              </a:rPr>
              <a:t>metric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that</a:t>
            </a:r>
            <a:r>
              <a:rPr lang="fr-BE" altLang="fr-FR" sz="2400" dirty="0">
                <a:cs typeface="Times New Roman" panose="02020603050405020304" pitchFamily="18" charset="0"/>
              </a:rPr>
              <a:t> has to match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Schwarzschild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metric</a:t>
            </a:r>
            <a:r>
              <a:rPr lang="fr-BE" altLang="fr-FR" sz="2400" dirty="0">
                <a:cs typeface="Times New Roman" panose="02020603050405020304" pitchFamily="18" charset="0"/>
              </a:rPr>
              <a:t> at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boundary</a:t>
            </a:r>
            <a:endParaRPr lang="fr-BE" altLang="fr-FR" sz="2400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7DA8C245-F2CE-6264-0DD7-452E3B574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156254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>
                <a:cs typeface="Times New Roman" panose="02020603050405020304" pitchFamily="18" charset="0"/>
              </a:rPr>
              <a:t>it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is</a:t>
            </a:r>
            <a:r>
              <a:rPr lang="fr-BE" altLang="fr-FR" sz="2400" dirty="0">
                <a:cs typeface="Times New Roman" panose="02020603050405020304" pitchFamily="18" charset="0"/>
              </a:rPr>
              <a:t>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same</a:t>
            </a:r>
            <a:r>
              <a:rPr lang="fr-BE" altLang="fr-FR" sz="2400" dirty="0">
                <a:cs typeface="Times New Roman" panose="02020603050405020304" pitchFamily="18" charset="0"/>
              </a:rPr>
              <a:t> approximation as </a:t>
            </a:r>
            <a:r>
              <a:rPr lang="fr-BE" altLang="fr-FR" sz="2400" dirty="0" err="1">
                <a:cs typeface="Times New Roman" panose="02020603050405020304" pitchFamily="18" charset="0"/>
              </a:rPr>
              <a:t>used</a:t>
            </a:r>
            <a:r>
              <a:rPr lang="fr-BE" altLang="fr-FR" sz="2400" dirty="0">
                <a:cs typeface="Times New Roman" panose="02020603050405020304" pitchFamily="18" charset="0"/>
              </a:rPr>
              <a:t> in mainstream </a:t>
            </a:r>
            <a:r>
              <a:rPr lang="fr-BE" altLang="fr-FR" sz="2400" dirty="0" err="1">
                <a:cs typeface="Times New Roman" panose="02020603050405020304" pitchFamily="18" charset="0"/>
              </a:rPr>
              <a:t>cosmology</a:t>
            </a:r>
            <a:endParaRPr lang="fr-BE" altLang="fr-FR" sz="2400" dirty="0"/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3DE7547F-99BE-3B38-B466-A23D0D0C6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883508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>
                <a:cs typeface="Times New Roman" panose="02020603050405020304" pitchFamily="18" charset="0"/>
              </a:rPr>
              <a:t>it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is</a:t>
            </a:r>
            <a:r>
              <a:rPr lang="fr-BE" altLang="fr-FR" sz="2400" dirty="0">
                <a:cs typeface="Times New Roman" panose="02020603050405020304" pitchFamily="18" charset="0"/>
              </a:rPr>
              <a:t> a </a:t>
            </a:r>
            <a:r>
              <a:rPr lang="fr-BE" altLang="fr-FR" sz="2400" dirty="0" err="1">
                <a:cs typeface="Times New Roman" panose="02020603050405020304" pitchFamily="18" charset="0"/>
              </a:rPr>
              <a:t>consequence</a:t>
            </a:r>
            <a:r>
              <a:rPr lang="fr-BE" altLang="fr-FR" sz="2400" dirty="0">
                <a:cs typeface="Times New Roman" panose="02020603050405020304" pitchFamily="18" charset="0"/>
              </a:rPr>
              <a:t> of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cosmological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principle</a:t>
            </a:r>
            <a:r>
              <a:rPr lang="fr-BE" altLang="fr-FR" sz="2400" dirty="0">
                <a:cs typeface="Times New Roman" panose="02020603050405020304" pitchFamily="18" charset="0"/>
              </a:rPr>
              <a:t> in </a:t>
            </a:r>
            <a:r>
              <a:rPr lang="fr-BE" altLang="fr-FR" sz="2400" dirty="0" err="1">
                <a:cs typeface="Times New Roman" panose="02020603050405020304" pitchFamily="18" charset="0"/>
              </a:rPr>
              <a:t>that</a:t>
            </a:r>
            <a:r>
              <a:rPr lang="fr-BE" altLang="fr-FR" sz="2400" dirty="0">
                <a:cs typeface="Times New Roman" panose="02020603050405020304" pitchFamily="18" charset="0"/>
              </a:rPr>
              <a:t> case</a:t>
            </a:r>
            <a:endParaRPr lang="fr-BE" altLang="fr-FR" sz="2400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1B8560E4-4B85-76BA-B61E-A4EB36D30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5610762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no </a:t>
            </a:r>
            <a:r>
              <a:rPr lang="fr-BE" altLang="fr-FR" sz="2400" dirty="0" err="1">
                <a:cs typeface="Times New Roman" panose="02020603050405020304" pitchFamily="18" charset="0"/>
              </a:rPr>
              <a:t>cosmological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principle</a:t>
            </a:r>
            <a:r>
              <a:rPr lang="fr-BE" altLang="fr-FR" sz="2400" dirty="0">
                <a:cs typeface="Times New Roman" panose="02020603050405020304" pitchFamily="18" charset="0"/>
              </a:rPr>
              <a:t> in RTBH </a:t>
            </a:r>
            <a:r>
              <a:rPr lang="fr-BE" altLang="fr-FR" sz="2400" dirty="0" err="1">
                <a:cs typeface="Times New Roman" panose="02020603050405020304" pitchFamily="18" charset="0"/>
              </a:rPr>
              <a:t>cosmology</a:t>
            </a:r>
            <a:r>
              <a:rPr lang="fr-BE" altLang="fr-FR" sz="2400" dirty="0">
                <a:cs typeface="Times New Roman" panose="02020603050405020304" pitchFamily="18" charset="0"/>
              </a:rPr>
              <a:t> → </a:t>
            </a:r>
            <a:r>
              <a:rPr lang="fr-BE" altLang="fr-FR" sz="2400" dirty="0" err="1">
                <a:cs typeface="Times New Roman" panose="02020603050405020304" pitchFamily="18" charset="0"/>
              </a:rPr>
              <a:t>just</a:t>
            </a:r>
            <a:r>
              <a:rPr lang="fr-BE" altLang="fr-FR" sz="2400" dirty="0">
                <a:cs typeface="Times New Roman" panose="02020603050405020304" pitchFamily="18" charset="0"/>
              </a:rPr>
              <a:t> a 1</a:t>
            </a:r>
            <a:r>
              <a:rPr lang="fr-BE" altLang="fr-FR" sz="2400" baseline="30000" dirty="0">
                <a:cs typeface="Times New Roman" panose="02020603050405020304" pitchFamily="18" charset="0"/>
              </a:rPr>
              <a:t>st</a:t>
            </a:r>
            <a:r>
              <a:rPr lang="fr-BE" altLang="fr-FR" sz="2400" dirty="0">
                <a:cs typeface="Times New Roman" panose="02020603050405020304" pitchFamily="18" charset="0"/>
              </a:rPr>
              <a:t> approximation</a:t>
            </a:r>
            <a:endParaRPr lang="fr-BE" altLang="fr-FR" sz="2400" dirty="0"/>
          </a:p>
        </p:txBody>
      </p:sp>
    </p:spTree>
    <p:extLst>
      <p:ext uri="{BB962C8B-B14F-4D97-AF65-F5344CB8AC3E}">
        <p14:creationId xmlns:p14="http://schemas.microsoft.com/office/powerpoint/2010/main" val="243267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/>
              <a:t>Physical </a:t>
            </a:r>
            <a:r>
              <a:rPr lang="fr-BE" altLang="fr-FR" sz="2400" b="1" i="1" dirty="0" err="1"/>
              <a:t>processes</a:t>
            </a:r>
            <a:r>
              <a:rPr lang="fr-BE" altLang="fr-FR" sz="2400" b="1" i="1" dirty="0"/>
              <a:t> and </a:t>
            </a:r>
            <a:r>
              <a:rPr lang="fr-BE" altLang="fr-FR" sz="2400" b="1" i="1" dirty="0" err="1"/>
              <a:t>boundary</a:t>
            </a:r>
            <a:r>
              <a:rPr lang="fr-BE" altLang="fr-FR" sz="2400" b="1" i="1" dirty="0"/>
              <a:t> conditions</a:t>
            </a:r>
            <a:endParaRPr lang="fr-BE" altLang="fr-FR" sz="2400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179A4AA-8C53-139E-4801-BC210B3F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1308256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>
                <a:cs typeface="Times New Roman" panose="02020603050405020304" pitchFamily="18" charset="0"/>
              </a:rPr>
              <a:t>proper</a:t>
            </a:r>
            <a:r>
              <a:rPr lang="fr-BE" altLang="fr-FR" sz="2400" dirty="0">
                <a:cs typeface="Times New Roman" panose="02020603050405020304" pitchFamily="18" charset="0"/>
              </a:rPr>
              <a:t> time </a:t>
            </a:r>
            <a:r>
              <a:rPr lang="fr-BE" altLang="fr-FR" sz="2400" dirty="0" err="1">
                <a:cs typeface="Times New Roman" panose="02020603050405020304" pitchFamily="18" charset="0"/>
              </a:rPr>
              <a:t>controls</a:t>
            </a:r>
            <a:r>
              <a:rPr lang="fr-BE" altLang="fr-FR" sz="2400" dirty="0">
                <a:cs typeface="Times New Roman" panose="02020603050405020304" pitchFamily="18" charset="0"/>
              </a:rPr>
              <a:t>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physical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processes</a:t>
            </a:r>
            <a:endParaRPr lang="fr-BE" altLang="fr-FR" sz="24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6C5F43C9-1EC5-7FFD-35DA-47685AF29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005001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no </a:t>
            </a:r>
            <a:r>
              <a:rPr lang="fr-BE" altLang="fr-FR" sz="2400" dirty="0" err="1">
                <a:cs typeface="Times New Roman" panose="02020603050405020304" pitchFamily="18" charset="0"/>
              </a:rPr>
              <a:t>difference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between</a:t>
            </a:r>
            <a:r>
              <a:rPr lang="fr-BE" altLang="fr-FR" sz="2400" dirty="0">
                <a:cs typeface="Times New Roman" panose="02020603050405020304" pitchFamily="18" charset="0"/>
              </a:rPr>
              <a:t> standard and RTBH cosmologies </a:t>
            </a:r>
            <a:r>
              <a:rPr lang="fr-BE" altLang="fr-FR" sz="2400" dirty="0" err="1">
                <a:cs typeface="Times New Roman" panose="02020603050405020304" pitchFamily="18" charset="0"/>
              </a:rPr>
              <a:t>there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endParaRPr lang="fr-BE" altLang="fr-FR" sz="2400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DB2F2D-F196-BE0B-8AFB-4FDF17E17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3429000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u="sng" dirty="0">
                <a:cs typeface="Times New Roman" panose="02020603050405020304" pitchFamily="18" charset="0"/>
              </a:rPr>
              <a:t>standard </a:t>
            </a:r>
            <a:r>
              <a:rPr lang="fr-BE" altLang="fr-FR" sz="2400" u="sng" dirty="0" err="1">
                <a:cs typeface="Times New Roman" panose="02020603050405020304" pitchFamily="18" charset="0"/>
              </a:rPr>
              <a:t>cosmology</a:t>
            </a:r>
            <a:r>
              <a:rPr lang="fr-BE" altLang="fr-FR" sz="2400" dirty="0">
                <a:cs typeface="Times New Roman" panose="02020603050405020304" pitchFamily="18" charset="0"/>
              </a:rPr>
              <a:t> : </a:t>
            </a:r>
            <a:r>
              <a:rPr lang="fr-BE" altLang="fr-FR" sz="2400" dirty="0" err="1">
                <a:cs typeface="Times New Roman" panose="02020603050405020304" pitchFamily="18" charset="0"/>
              </a:rPr>
              <a:t>boundary</a:t>
            </a:r>
            <a:r>
              <a:rPr lang="fr-BE" altLang="fr-FR" sz="2400" dirty="0">
                <a:cs typeface="Times New Roman" panose="02020603050405020304" pitchFamily="18" charset="0"/>
              </a:rPr>
              <a:t> (initial) conditions set at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singularity</a:t>
            </a:r>
            <a:endParaRPr lang="fr-BE" altLang="fr-FR" sz="2400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4AE2E0D-D8DE-C360-AB8B-5DA4B2404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701746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u="sng" dirty="0">
                <a:cs typeface="Times New Roman" panose="02020603050405020304" pitchFamily="18" charset="0"/>
              </a:rPr>
              <a:t>but</a:t>
            </a:r>
            <a:r>
              <a:rPr lang="fr-BE" altLang="fr-FR" sz="2400" dirty="0">
                <a:cs typeface="Times New Roman" panose="02020603050405020304" pitchFamily="18" charset="0"/>
              </a:rPr>
              <a:t> :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boundary</a:t>
            </a:r>
            <a:r>
              <a:rPr lang="fr-BE" altLang="fr-FR" sz="2400" dirty="0">
                <a:cs typeface="Times New Roman" panose="02020603050405020304" pitchFamily="18" charset="0"/>
              </a:rPr>
              <a:t> conditions are </a:t>
            </a:r>
            <a:r>
              <a:rPr lang="fr-BE" altLang="fr-FR" sz="2400" dirty="0" err="1">
                <a:cs typeface="Times New Roman" panose="02020603050405020304" pitchFamily="18" charset="0"/>
              </a:rPr>
              <a:t>different</a:t>
            </a:r>
            <a:r>
              <a:rPr lang="fr-BE" altLang="fr-FR" sz="2400" dirty="0">
                <a:cs typeface="Times New Roman" panose="02020603050405020304" pitchFamily="18" charset="0"/>
              </a:rPr>
              <a:t> !</a:t>
            </a:r>
            <a:endParaRPr lang="fr-BE" altLang="fr-FR" sz="2400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7DA8C245-F2CE-6264-0DD7-452E3B574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156254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dirty="0" err="1">
                <a:cs typeface="Times New Roman" panose="02020603050405020304" pitchFamily="18" charset="0"/>
              </a:rPr>
              <a:t>need</a:t>
            </a:r>
            <a:r>
              <a:rPr lang="fr-BE" altLang="fr-FR" sz="2400" dirty="0">
                <a:cs typeface="Times New Roman" panose="02020603050405020304" pitchFamily="18" charset="0"/>
              </a:rPr>
              <a:t> an </a:t>
            </a:r>
            <a:r>
              <a:rPr lang="fr-BE" altLang="fr-FR" sz="2400" dirty="0" err="1">
                <a:cs typeface="Times New Roman" panose="02020603050405020304" pitchFamily="18" charset="0"/>
              </a:rPr>
              <a:t>extreme</a:t>
            </a:r>
            <a:r>
              <a:rPr lang="fr-BE" altLang="fr-FR" sz="2400" dirty="0">
                <a:cs typeface="Times New Roman" panose="02020603050405020304" pitchFamily="18" charset="0"/>
              </a:rPr>
              <a:t> fine-tuning to solve the horizon and </a:t>
            </a:r>
            <a:r>
              <a:rPr lang="fr-BE" altLang="fr-FR" sz="2400" dirty="0" err="1">
                <a:cs typeface="Times New Roman" panose="02020603050405020304" pitchFamily="18" charset="0"/>
              </a:rPr>
              <a:t>flatness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problems</a:t>
            </a:r>
            <a:endParaRPr lang="fr-BE" altLang="fr-FR" sz="2400" dirty="0"/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3DE7547F-99BE-3B38-B466-A23D0D0C6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883508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u="sng" dirty="0">
                <a:cs typeface="Times New Roman" panose="02020603050405020304" pitchFamily="18" charset="0"/>
              </a:rPr>
              <a:t>RTBH </a:t>
            </a:r>
            <a:r>
              <a:rPr lang="fr-BE" altLang="fr-FR" sz="2400" u="sng" dirty="0" err="1">
                <a:cs typeface="Times New Roman" panose="02020603050405020304" pitchFamily="18" charset="0"/>
              </a:rPr>
              <a:t>cosmology</a:t>
            </a:r>
            <a:r>
              <a:rPr lang="fr-BE" altLang="fr-FR" sz="2400" dirty="0">
                <a:cs typeface="Times New Roman" panose="02020603050405020304" pitchFamily="18" charset="0"/>
              </a:rPr>
              <a:t> : </a:t>
            </a:r>
            <a:r>
              <a:rPr lang="fr-BE" altLang="fr-FR" sz="2400" dirty="0" err="1">
                <a:cs typeface="Times New Roman" panose="02020603050405020304" pitchFamily="18" charset="0"/>
              </a:rPr>
              <a:t>boundary</a:t>
            </a:r>
            <a:r>
              <a:rPr lang="fr-BE" altLang="fr-FR" sz="2400" dirty="0">
                <a:cs typeface="Times New Roman" panose="02020603050405020304" pitchFamily="18" charset="0"/>
              </a:rPr>
              <a:t> conditions set at the start of the collapse</a:t>
            </a:r>
            <a:endParaRPr lang="fr-BE" altLang="fr-FR" sz="2400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1B8560E4-4B85-76BA-B61E-A4EB36D30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5610762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no fine-tuning </a:t>
            </a:r>
            <a:r>
              <a:rPr lang="fr-BE" altLang="fr-FR" sz="2400" dirty="0" err="1">
                <a:cs typeface="Times New Roman" panose="02020603050405020304" pitchFamily="18" charset="0"/>
              </a:rPr>
              <a:t>needed</a:t>
            </a:r>
            <a:r>
              <a:rPr lang="fr-BE" altLang="fr-FR" sz="2400" dirty="0">
                <a:cs typeface="Times New Roman" panose="02020603050405020304" pitchFamily="18" charset="0"/>
              </a:rPr>
              <a:t>, </a:t>
            </a:r>
            <a:r>
              <a:rPr lang="fr-BE" altLang="fr-FR" sz="2400" dirty="0" err="1">
                <a:cs typeface="Times New Roman" panose="02020603050405020304" pitchFamily="18" charset="0"/>
              </a:rPr>
              <a:t>flatness</a:t>
            </a:r>
            <a:r>
              <a:rPr lang="fr-BE" altLang="fr-FR" sz="2400" dirty="0">
                <a:cs typeface="Times New Roman" panose="02020603050405020304" pitchFamily="18" charset="0"/>
              </a:rPr>
              <a:t> and </a:t>
            </a:r>
            <a:r>
              <a:rPr lang="fr-BE" altLang="fr-FR" sz="2400" dirty="0" err="1">
                <a:cs typeface="Times New Roman" panose="02020603050405020304" pitchFamily="18" charset="0"/>
              </a:rPr>
              <a:t>homogeneity</a:t>
            </a:r>
            <a:r>
              <a:rPr lang="fr-BE" altLang="fr-FR" sz="2400" dirty="0">
                <a:cs typeface="Times New Roman" panose="02020603050405020304" pitchFamily="18" charset="0"/>
              </a:rPr>
              <a:t> are </a:t>
            </a:r>
            <a:r>
              <a:rPr lang="fr-BE" altLang="fr-FR" sz="2400" dirty="0" err="1">
                <a:cs typeface="Times New Roman" panose="02020603050405020304" pitchFamily="18" charset="0"/>
              </a:rPr>
              <a:t>naturally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explained</a:t>
            </a:r>
            <a:endParaRPr lang="fr-BE" altLang="fr-FR" sz="2400" dirty="0"/>
          </a:p>
        </p:txBody>
      </p:sp>
    </p:spTree>
    <p:extLst>
      <p:ext uri="{BB962C8B-B14F-4D97-AF65-F5344CB8AC3E}">
        <p14:creationId xmlns:p14="http://schemas.microsoft.com/office/powerpoint/2010/main" val="277880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 err="1"/>
              <a:t>Flatness</a:t>
            </a:r>
            <a:r>
              <a:rPr lang="fr-BE" altLang="fr-FR" sz="2400" b="1" i="1" dirty="0"/>
              <a:t> </a:t>
            </a:r>
            <a:r>
              <a:rPr lang="fr-BE" altLang="fr-FR" sz="2400" b="1" i="1" dirty="0" err="1"/>
              <a:t>problem</a:t>
            </a:r>
            <a:endParaRPr lang="fr-BE" altLang="fr-FR" sz="2400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179A4AA-8C53-139E-4801-BC210B3F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1308256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in standard </a:t>
            </a:r>
            <a:r>
              <a:rPr lang="fr-BE" altLang="fr-FR" sz="2400" dirty="0" err="1">
                <a:cs typeface="Times New Roman" panose="02020603050405020304" pitchFamily="18" charset="0"/>
              </a:rPr>
              <a:t>cosmology</a:t>
            </a:r>
            <a:r>
              <a:rPr lang="fr-BE" altLang="fr-FR" sz="2400" dirty="0">
                <a:cs typeface="Times New Roman" panose="02020603050405020304" pitchFamily="18" charset="0"/>
              </a:rPr>
              <a:t>, </a:t>
            </a:r>
            <a:r>
              <a:rPr lang="fr-BE" altLang="fr-FR" sz="2400" dirty="0" err="1">
                <a:cs typeface="Times New Roman" panose="02020603050405020304" pitchFamily="18" charset="0"/>
              </a:rPr>
              <a:t>any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departure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from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flatness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increases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with</a:t>
            </a:r>
            <a:r>
              <a:rPr lang="fr-BE" altLang="fr-FR" sz="2400" dirty="0">
                <a:cs typeface="Times New Roman" panose="02020603050405020304" pitchFamily="18" charset="0"/>
              </a:rPr>
              <a:t> time</a:t>
            </a:r>
            <a:endParaRPr lang="fr-BE" altLang="fr-FR" sz="2400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32C58DED-FBEC-4702-28DD-81121EC4F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011071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dirty="0" err="1">
                <a:cs typeface="Times New Roman" panose="02020603050405020304" pitchFamily="18" charset="0"/>
              </a:rPr>
              <a:t>universe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needs</a:t>
            </a:r>
            <a:r>
              <a:rPr lang="fr-BE" altLang="fr-FR" sz="2400" dirty="0">
                <a:cs typeface="Times New Roman" panose="02020603050405020304" pitchFamily="18" charset="0"/>
              </a:rPr>
              <a:t> to </a:t>
            </a:r>
            <a:r>
              <a:rPr lang="fr-BE" altLang="fr-FR" sz="2400" dirty="0" err="1">
                <a:cs typeface="Times New Roman" panose="02020603050405020304" pitchFamily="18" charset="0"/>
              </a:rPr>
              <a:t>be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extremely</a:t>
            </a:r>
            <a:r>
              <a:rPr lang="fr-BE" altLang="fr-FR" sz="2400" dirty="0">
                <a:cs typeface="Times New Roman" panose="02020603050405020304" pitchFamily="18" charset="0"/>
              </a:rPr>
              <a:t> close to flat at the Big Bang</a:t>
            </a:r>
            <a:endParaRPr lang="fr-BE" altLang="fr-FR" sz="24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FAC8345-EC04-9859-DCA2-D72CE05B8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713886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in RTBH, </a:t>
            </a:r>
            <a:r>
              <a:rPr lang="fr-BE" altLang="fr-FR" sz="2400" dirty="0" err="1">
                <a:cs typeface="Times New Roman" panose="02020603050405020304" pitchFamily="18" charset="0"/>
              </a:rPr>
              <a:t>any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curvature</a:t>
            </a:r>
            <a:r>
              <a:rPr lang="fr-BE" altLang="fr-FR" sz="2400" dirty="0">
                <a:cs typeface="Times New Roman" panose="02020603050405020304" pitchFamily="18" charset="0"/>
              </a:rPr>
              <a:t> at the start of the collapse </a:t>
            </a:r>
            <a:r>
              <a:rPr lang="fr-BE" altLang="fr-FR" sz="2400" dirty="0" err="1">
                <a:cs typeface="Times New Roman" panose="02020603050405020304" pitchFamily="18" charset="0"/>
              </a:rPr>
              <a:t>will</a:t>
            </a:r>
            <a:r>
              <a:rPr lang="fr-BE" altLang="fr-FR" sz="2400" dirty="0">
                <a:cs typeface="Times New Roman" panose="02020603050405020304" pitchFamily="18" charset="0"/>
              </a:rPr>
              <a:t> tend to </a:t>
            </a:r>
            <a:r>
              <a:rPr lang="fr-BE" altLang="fr-FR" sz="2400" dirty="0" err="1">
                <a:cs typeface="Times New Roman" panose="02020603050405020304" pitchFamily="18" charset="0"/>
              </a:rPr>
              <a:t>be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washed</a:t>
            </a:r>
            <a:r>
              <a:rPr lang="fr-BE" altLang="fr-FR" sz="2400" dirty="0">
                <a:cs typeface="Times New Roman" panose="02020603050405020304" pitchFamily="18" charset="0"/>
              </a:rPr>
              <a:t> out</a:t>
            </a:r>
            <a:endParaRPr lang="fr-BE" altLang="fr-FR" sz="2400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851CE77-FC1B-8E7D-3F22-46867A4CA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3416701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if the horizon </a:t>
            </a:r>
            <a:r>
              <a:rPr lang="fr-BE" altLang="fr-FR" sz="2400" dirty="0" err="1">
                <a:cs typeface="Times New Roman" panose="02020603050405020304" pitchFamily="18" charset="0"/>
              </a:rPr>
              <a:t>is</a:t>
            </a:r>
            <a:r>
              <a:rPr lang="fr-BE" altLang="fr-FR" sz="2400" dirty="0">
                <a:cs typeface="Times New Roman" panose="02020603050405020304" pitchFamily="18" charset="0"/>
              </a:rPr>
              <a:t> far </a:t>
            </a:r>
            <a:r>
              <a:rPr lang="fr-BE" altLang="fr-FR" sz="2400" dirty="0" err="1">
                <a:cs typeface="Times New Roman" panose="02020603050405020304" pitchFamily="18" charset="0"/>
              </a:rPr>
              <a:t>enough</a:t>
            </a:r>
            <a:r>
              <a:rPr lang="fr-BE" altLang="fr-FR" sz="2400" dirty="0">
                <a:cs typeface="Times New Roman" panose="02020603050405020304" pitchFamily="18" charset="0"/>
              </a:rPr>
              <a:t> in the future,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universe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will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appear</a:t>
            </a:r>
            <a:r>
              <a:rPr lang="fr-BE" altLang="fr-FR" sz="2400" dirty="0">
                <a:cs typeface="Times New Roman" panose="02020603050405020304" pitchFamily="18" charset="0"/>
              </a:rPr>
              <a:t> flat</a:t>
            </a:r>
            <a:endParaRPr lang="fr-BE" altLang="fr-FR" sz="2400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A1A0D9F-7052-ED4A-1D83-FBBB5CB92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856363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flatness</a:t>
            </a:r>
            <a:r>
              <a:rPr lang="fr-BE" altLang="fr-FR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fr-BE" altLang="fr-FR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problem</a:t>
            </a:r>
            <a:r>
              <a:rPr lang="fr-BE" altLang="fr-FR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fr-BE" altLang="fr-FR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solved</a:t>
            </a:r>
            <a:endParaRPr lang="fr-BE" altLang="fr-F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5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/>
              <a:t>Horizon </a:t>
            </a:r>
            <a:r>
              <a:rPr lang="fr-BE" altLang="fr-FR" sz="2400" b="1" i="1" dirty="0" err="1"/>
              <a:t>problem</a:t>
            </a:r>
            <a:endParaRPr lang="fr-BE" altLang="fr-FR" sz="2400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179A4AA-8C53-139E-4801-BC210B3F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1308256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u="sng" dirty="0">
                <a:cs typeface="Times New Roman" panose="02020603050405020304" pitchFamily="18" charset="0"/>
              </a:rPr>
              <a:t>solution 1</a:t>
            </a:r>
            <a:r>
              <a:rPr lang="fr-BE" altLang="fr-FR" sz="2400" dirty="0">
                <a:cs typeface="Times New Roman" panose="02020603050405020304" pitchFamily="18" charset="0"/>
              </a:rPr>
              <a:t>: no </a:t>
            </a:r>
            <a:r>
              <a:rPr lang="fr-BE" altLang="fr-FR" sz="2400" dirty="0" err="1">
                <a:cs typeface="Times New Roman" panose="02020603050405020304" pitchFamily="18" charset="0"/>
              </a:rPr>
              <a:t>limit</a:t>
            </a:r>
            <a:r>
              <a:rPr lang="fr-BE" altLang="fr-FR" sz="2400" dirty="0">
                <a:cs typeface="Times New Roman" panose="02020603050405020304" pitchFamily="18" charset="0"/>
              </a:rPr>
              <a:t> on the time </a:t>
            </a:r>
            <a:r>
              <a:rPr lang="fr-BE" altLang="fr-FR" sz="2400" dirty="0" err="1">
                <a:cs typeface="Times New Roman" panose="02020603050405020304" pitchFamily="18" charset="0"/>
              </a:rPr>
              <a:t>before</a:t>
            </a:r>
            <a:r>
              <a:rPr lang="fr-BE" altLang="fr-FR" sz="2400" dirty="0">
                <a:cs typeface="Times New Roman" panose="02020603050405020304" pitchFamily="18" charset="0"/>
              </a:rPr>
              <a:t> the black </a:t>
            </a:r>
            <a:r>
              <a:rPr lang="fr-BE" altLang="fr-FR" sz="2400" dirty="0" err="1">
                <a:cs typeface="Times New Roman" panose="02020603050405020304" pitchFamily="18" charset="0"/>
              </a:rPr>
              <a:t>hole</a:t>
            </a:r>
            <a:r>
              <a:rPr lang="fr-BE" altLang="fr-FR" sz="2400" dirty="0">
                <a:cs typeface="Times New Roman" panose="02020603050405020304" pitchFamily="18" charset="0"/>
              </a:rPr>
              <a:t> starts to collapse </a:t>
            </a:r>
            <a:endParaRPr lang="fr-BE" altLang="fr-FR" sz="2400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32C58DED-FBEC-4702-28DD-81121EC4F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011071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dirty="0" err="1">
                <a:cs typeface="Times New Roman" panose="02020603050405020304" pitchFamily="18" charset="0"/>
              </a:rPr>
              <a:t>different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regions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had</a:t>
            </a:r>
            <a:r>
              <a:rPr lang="fr-BE" altLang="fr-FR" sz="2400" dirty="0">
                <a:cs typeface="Times New Roman" panose="02020603050405020304" pitchFamily="18" charset="0"/>
              </a:rPr>
              <a:t> time to </a:t>
            </a:r>
            <a:r>
              <a:rPr lang="fr-BE" altLang="fr-FR" sz="2400" dirty="0" err="1">
                <a:cs typeface="Times New Roman" panose="02020603050405020304" pitchFamily="18" charset="0"/>
              </a:rPr>
              <a:t>interact</a:t>
            </a:r>
            <a:endParaRPr lang="fr-BE" altLang="fr-FR" sz="24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FAC8345-EC04-9859-DCA2-D72CE05B8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713886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u="sng" dirty="0">
                <a:cs typeface="Times New Roman" panose="02020603050405020304" pitchFamily="18" charset="0"/>
              </a:rPr>
              <a:t>solution 2</a:t>
            </a:r>
            <a:r>
              <a:rPr lang="fr-BE" altLang="fr-FR" sz="2400" dirty="0">
                <a:cs typeface="Times New Roman" panose="02020603050405020304" pitchFamily="18" charset="0"/>
              </a:rPr>
              <a:t>: </a:t>
            </a:r>
            <a:r>
              <a:rPr lang="fr-BE" altLang="fr-FR" sz="2400" i="1" dirty="0">
                <a:cs typeface="Times New Roman" panose="02020603050405020304" pitchFamily="18" charset="0"/>
              </a:rPr>
              <a:t>r</a:t>
            </a:r>
            <a:r>
              <a:rPr lang="fr-BE" altLang="fr-FR" sz="2400" dirty="0">
                <a:cs typeface="Times New Roman" panose="02020603050405020304" pitchFamily="18" charset="0"/>
              </a:rPr>
              <a:t> ↔ </a:t>
            </a:r>
            <a:r>
              <a:rPr lang="fr-BE" altLang="fr-FR" sz="2400" i="1" dirty="0">
                <a:cs typeface="Times New Roman" panose="02020603050405020304" pitchFamily="18" charset="0"/>
              </a:rPr>
              <a:t>t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inside</a:t>
            </a:r>
            <a:r>
              <a:rPr lang="fr-BE" altLang="fr-FR" sz="2400" dirty="0">
                <a:cs typeface="Times New Roman" panose="02020603050405020304" pitchFamily="18" charset="0"/>
              </a:rPr>
              <a:t> the horizon</a:t>
            </a:r>
            <a:endParaRPr lang="fr-BE" altLang="fr-FR" sz="2400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851CE77-FC1B-8E7D-3F22-46867A4CA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3416701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dirty="0" err="1">
                <a:cs typeface="Times New Roman" panose="02020603050405020304" pitchFamily="18" charset="0"/>
              </a:rPr>
              <a:t>what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we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perceive</a:t>
            </a:r>
            <a:r>
              <a:rPr lang="fr-BE" altLang="fr-FR" sz="2400" dirty="0">
                <a:cs typeface="Times New Roman" panose="02020603050405020304" pitchFamily="18" charset="0"/>
              </a:rPr>
              <a:t> as a </a:t>
            </a:r>
            <a:r>
              <a:rPr lang="fr-BE" altLang="fr-FR" sz="2400" dirty="0" err="1">
                <a:cs typeface="Times New Roman" panose="02020603050405020304" pitchFamily="18" charset="0"/>
              </a:rPr>
              <a:t>singular</a:t>
            </a:r>
            <a:r>
              <a:rPr lang="fr-BE" altLang="fr-FR" sz="2400" dirty="0">
                <a:cs typeface="Times New Roman" panose="02020603050405020304" pitchFamily="18" charset="0"/>
              </a:rPr>
              <a:t> time corresponds to a point in </a:t>
            </a:r>
            <a:r>
              <a:rPr lang="fr-BE" altLang="fr-FR" sz="2400" dirty="0" err="1">
                <a:cs typeface="Times New Roman" panose="02020603050405020304" pitchFamily="18" charset="0"/>
              </a:rPr>
              <a:t>outer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space</a:t>
            </a:r>
            <a:endParaRPr lang="fr-BE" altLang="fr-FR" sz="2400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A1A0D9F-7052-ED4A-1D83-FBBB5CB92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5344635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horizon </a:t>
            </a:r>
            <a:r>
              <a:rPr lang="fr-BE" altLang="fr-FR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problem</a:t>
            </a:r>
            <a:r>
              <a:rPr lang="fr-BE" altLang="fr-FR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fr-BE" altLang="fr-FR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solved</a:t>
            </a:r>
            <a:endParaRPr lang="fr-BE" altLang="fr-FR" sz="2400" b="1" dirty="0">
              <a:solidFill>
                <a:srgbClr val="C00000"/>
              </a:solidFill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EE876D2-7350-598B-75B5-591A6DE7D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119516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the Big Bang </a:t>
            </a:r>
            <a:r>
              <a:rPr lang="fr-BE" altLang="fr-FR" sz="2400" dirty="0" err="1">
                <a:cs typeface="Times New Roman" panose="02020603050405020304" pitchFamily="18" charset="0"/>
              </a:rPr>
              <a:t>should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appear</a:t>
            </a:r>
            <a:r>
              <a:rPr lang="fr-BE" altLang="fr-FR" sz="2400" dirty="0">
                <a:cs typeface="Times New Roman" panose="02020603050405020304" pitchFamily="18" charset="0"/>
              </a:rPr>
              <a:t>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same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from</a:t>
            </a:r>
            <a:r>
              <a:rPr lang="fr-BE" altLang="fr-FR" sz="2400" dirty="0">
                <a:cs typeface="Times New Roman" panose="02020603050405020304" pitchFamily="18" charset="0"/>
              </a:rPr>
              <a:t> all directions</a:t>
            </a:r>
            <a:endParaRPr lang="fr-BE" altLang="fr-FR" sz="2400" dirty="0"/>
          </a:p>
        </p:txBody>
      </p:sp>
    </p:spTree>
    <p:extLst>
      <p:ext uri="{BB962C8B-B14F-4D97-AF65-F5344CB8AC3E}">
        <p14:creationId xmlns:p14="http://schemas.microsoft.com/office/powerpoint/2010/main" val="364891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6" grpId="0"/>
      <p:bldP spid="7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 err="1"/>
              <a:t>Particle</a:t>
            </a:r>
            <a:r>
              <a:rPr lang="fr-BE" altLang="fr-FR" sz="2400" b="1" i="1" dirty="0"/>
              <a:t> – </a:t>
            </a:r>
            <a:r>
              <a:rPr lang="fr-BE" altLang="fr-FR" sz="2400" b="1" i="1" dirty="0" err="1"/>
              <a:t>antiparticle</a:t>
            </a:r>
            <a:r>
              <a:rPr lang="fr-BE" altLang="fr-FR" sz="2400" b="1" i="1" dirty="0"/>
              <a:t>  </a:t>
            </a:r>
            <a:r>
              <a:rPr lang="fr-BE" altLang="fr-FR" sz="2400" b="1" i="1" dirty="0" err="1"/>
              <a:t>asymmetry</a:t>
            </a:r>
            <a:endParaRPr lang="fr-BE" altLang="fr-FR" sz="2400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32C58DED-FBEC-4702-28DD-81121EC4F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011071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dirty="0" err="1">
                <a:cs typeface="Times New Roman" panose="02020603050405020304" pitchFamily="18" charset="0"/>
              </a:rPr>
              <a:t>equal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numbers</a:t>
            </a:r>
            <a:r>
              <a:rPr lang="fr-BE" altLang="fr-FR" sz="2400" dirty="0">
                <a:cs typeface="Times New Roman" panose="02020603050405020304" pitchFamily="18" charset="0"/>
              </a:rPr>
              <a:t> of </a:t>
            </a:r>
            <a:r>
              <a:rPr lang="fr-BE" altLang="fr-FR" sz="2400" dirty="0" err="1">
                <a:cs typeface="Times New Roman" panose="02020603050405020304" pitchFamily="18" charset="0"/>
              </a:rPr>
              <a:t>particles</a:t>
            </a:r>
            <a:r>
              <a:rPr lang="fr-BE" altLang="fr-FR" sz="2400" dirty="0">
                <a:cs typeface="Times New Roman" panose="02020603050405020304" pitchFamily="18" charset="0"/>
              </a:rPr>
              <a:t> and </a:t>
            </a:r>
            <a:r>
              <a:rPr lang="fr-BE" altLang="fr-FR" sz="2400" dirty="0" err="1">
                <a:cs typeface="Times New Roman" panose="02020603050405020304" pitchFamily="18" charset="0"/>
              </a:rPr>
              <a:t>antiparticles</a:t>
            </a:r>
            <a:r>
              <a:rPr lang="fr-BE" altLang="fr-FR" sz="2400" dirty="0">
                <a:cs typeface="Times New Roman" panose="02020603050405020304" pitchFamily="18" charset="0"/>
              </a:rPr>
              <a:t> are </a:t>
            </a:r>
            <a:r>
              <a:rPr lang="fr-BE" altLang="fr-FR" sz="2400" dirty="0" err="1">
                <a:cs typeface="Times New Roman" panose="02020603050405020304" pitchFamily="18" charset="0"/>
              </a:rPr>
              <a:t>expected</a:t>
            </a:r>
            <a:endParaRPr lang="fr-BE" altLang="fr-FR" sz="24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FAC8345-EC04-9859-DCA2-D72CE05B8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713886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in RTBH, one starts </a:t>
            </a:r>
            <a:r>
              <a:rPr lang="fr-BE" altLang="fr-FR" sz="2400" dirty="0" err="1">
                <a:cs typeface="Times New Roman" panose="02020603050405020304" pitchFamily="18" charset="0"/>
              </a:rPr>
              <a:t>with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particles</a:t>
            </a:r>
            <a:endParaRPr lang="fr-BE" altLang="fr-FR" sz="2400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A1A0D9F-7052-ED4A-1D83-FBBB5CB92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255" y="4740953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b="1">
                <a:solidFill>
                  <a:srgbClr val="C00000"/>
                </a:solidFill>
                <a:cs typeface="Times New Roman" panose="02020603050405020304" pitchFamily="18" charset="0"/>
              </a:rPr>
              <a:t>asymmetry </a:t>
            </a:r>
            <a:r>
              <a:rPr lang="fr-BE" altLang="fr-FR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problem</a:t>
            </a:r>
            <a:r>
              <a:rPr lang="fr-BE" altLang="fr-FR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fr-BE" altLang="fr-FR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solved</a:t>
            </a:r>
            <a:endParaRPr lang="fr-BE" altLang="fr-FR" sz="2400" b="1" dirty="0">
              <a:solidFill>
                <a:srgbClr val="C00000"/>
              </a:solidFill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3566B8C6-6BBF-20C0-DD29-85512CBBB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82" y="1325550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in standard </a:t>
            </a:r>
            <a:r>
              <a:rPr lang="fr-BE" altLang="fr-FR" sz="2400" dirty="0" err="1">
                <a:cs typeface="Times New Roman" panose="02020603050405020304" pitchFamily="18" charset="0"/>
              </a:rPr>
              <a:t>cosmology</a:t>
            </a:r>
            <a:r>
              <a:rPr lang="fr-BE" altLang="fr-FR" sz="2400" dirty="0">
                <a:cs typeface="Times New Roman" panose="02020603050405020304" pitchFamily="18" charset="0"/>
              </a:rPr>
              <a:t>, one </a:t>
            </a:r>
            <a:r>
              <a:rPr lang="fr-BE" altLang="fr-FR" sz="2400" dirty="0" err="1">
                <a:cs typeface="Times New Roman" panose="02020603050405020304" pitchFamily="18" charset="0"/>
              </a:rPr>
              <a:t>begins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with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energy</a:t>
            </a:r>
            <a:endParaRPr lang="fr-BE" altLang="fr-FR" sz="2400" dirty="0"/>
          </a:p>
        </p:txBody>
      </p:sp>
    </p:spTree>
    <p:extLst>
      <p:ext uri="{BB962C8B-B14F-4D97-AF65-F5344CB8AC3E}">
        <p14:creationId xmlns:p14="http://schemas.microsoft.com/office/powerpoint/2010/main" val="193373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 err="1"/>
              <a:t>Schwarzschild</a:t>
            </a:r>
            <a:r>
              <a:rPr lang="fr-BE" altLang="fr-FR" sz="2400" b="1" i="1" dirty="0"/>
              <a:t> </a:t>
            </a:r>
            <a:r>
              <a:rPr lang="fr-BE" altLang="fr-FR" sz="2400" b="1" i="1" dirty="0" err="1"/>
              <a:t>metric</a:t>
            </a:r>
            <a:endParaRPr lang="fr-BE" altLang="fr-FR" sz="2400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677989" y="1179555"/>
            <a:ext cx="8847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dirty="0"/>
              <a:t>= </a:t>
            </a:r>
            <a:r>
              <a:rPr lang="fr-BE" altLang="fr-FR" sz="2400" dirty="0" err="1"/>
              <a:t>metric</a:t>
            </a:r>
            <a:r>
              <a:rPr lang="fr-BE" altLang="fr-FR" sz="2400" dirty="0"/>
              <a:t> in vacuum </a:t>
            </a:r>
            <a:r>
              <a:rPr lang="fr-BE" altLang="fr-FR" sz="2400" dirty="0" err="1"/>
              <a:t>outside</a:t>
            </a:r>
            <a:r>
              <a:rPr lang="fr-BE" altLang="fr-FR" sz="2400" dirty="0"/>
              <a:t> a </a:t>
            </a:r>
            <a:r>
              <a:rPr lang="fr-BE" altLang="fr-FR" sz="2400" dirty="0" err="1"/>
              <a:t>spherical</a:t>
            </a:r>
            <a:r>
              <a:rPr lang="fr-BE" altLang="fr-FR" sz="2400" dirty="0"/>
              <a:t> mass distribution </a:t>
            </a:r>
            <a:endParaRPr lang="fr-BE" altLang="fr-FR" sz="24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63DC364-12AC-3CE8-2382-3B5AA934C17B}"/>
                  </a:ext>
                </a:extLst>
              </p:cNvPr>
              <p:cNvSpPr txBox="1"/>
              <p:nvPr/>
            </p:nvSpPr>
            <p:spPr>
              <a:xfrm>
                <a:off x="2261306" y="1953601"/>
                <a:ext cx="7680501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𝑑</m:t>
                    </m:r>
                    <m:sSup>
                      <m:sSup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fr-BE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B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BE" sz="24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fr-BE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fr-BE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  <m:sup>
                        <m:r>
                          <a:rPr lang="fr-BE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r>
                      <a:rPr lang="fr-BE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BE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BE" sz="24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fr-BE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fr-B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BE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fr-BE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fr-BE" sz="24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BE" sz="2400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fr-BE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r>
                      <a:rPr lang="fr-BE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l-GR" sz="240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fr-BE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r>
                      <a:rPr lang="fr-BE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r-BE" sz="24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fr-BE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i="0" dirty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fr-BE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l-GR" sz="240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fr-BE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63DC364-12AC-3CE8-2382-3B5AA934C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306" y="1953601"/>
                <a:ext cx="7680501" cy="6249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">
                <a:extLst>
                  <a:ext uri="{FF2B5EF4-FFF2-40B4-BE49-F238E27FC236}">
                    <a16:creationId xmlns:a16="http://schemas.microsoft.com/office/drawing/2014/main" id="{15C1F81C-9031-8CEE-3E22-F021218A63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6875" y="2862385"/>
                <a:ext cx="8847137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ct val="50000"/>
                  </a:spcAft>
                  <a:buNone/>
                </a:pPr>
                <a:r>
                  <a:rPr lang="fr-BE" altLang="fr-FR" sz="2400" dirty="0"/>
                  <a:t>Schwarzschild radius : </a:t>
                </a:r>
                <a:r>
                  <a:rPr lang="fr-BE" altLang="fr-FR" sz="2400" i="1" dirty="0" err="1"/>
                  <a:t>r</a:t>
                </a:r>
                <a:r>
                  <a:rPr lang="fr-BE" altLang="fr-FR" sz="2400" i="1" baseline="-25000" dirty="0" err="1"/>
                  <a:t>s</a:t>
                </a:r>
                <a:r>
                  <a:rPr lang="fr-BE" altLang="fr-FR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𝐺𝑀</m:t>
                        </m:r>
                      </m:num>
                      <m:den>
                        <m:sSup>
                          <m:sSupPr>
                            <m:ctrlPr>
                              <a:rPr lang="fr-BE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BE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fr-BE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fr-BE" altLang="fr-FR" sz="2400" dirty="0"/>
                  <a:t> </a:t>
                </a:r>
                <a:endParaRPr lang="fr-BE" altLang="fr-FR" sz="24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 Box 2">
                <a:extLst>
                  <a:ext uri="{FF2B5EF4-FFF2-40B4-BE49-F238E27FC236}">
                    <a16:creationId xmlns:a16="http://schemas.microsoft.com/office/drawing/2014/main" id="{15C1F81C-9031-8CEE-3E22-F021218A6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6875" y="2862385"/>
                <a:ext cx="8847137" cy="503238"/>
              </a:xfrm>
              <a:prstGeom prst="rect">
                <a:avLst/>
              </a:prstGeom>
              <a:blipFill>
                <a:blip r:embed="rId4"/>
                <a:stretch>
                  <a:fillRect b="-341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2">
            <a:extLst>
              <a:ext uri="{FF2B5EF4-FFF2-40B4-BE49-F238E27FC236}">
                <a16:creationId xmlns:a16="http://schemas.microsoft.com/office/drawing/2014/main" id="{08587B51-9F17-668B-C435-110BF5CCB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989" y="3670183"/>
            <a:ext cx="8847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/>
              <a:t>metric</a:t>
            </a:r>
            <a:r>
              <a:rPr lang="fr-BE" altLang="fr-FR" sz="2400" dirty="0"/>
              <a:t> </a:t>
            </a:r>
            <a:r>
              <a:rPr lang="fr-BE" altLang="fr-FR" sz="2400" dirty="0" err="1"/>
              <a:t>only</a:t>
            </a:r>
            <a:r>
              <a:rPr lang="fr-BE" altLang="fr-FR" sz="2400" dirty="0"/>
              <a:t> </a:t>
            </a:r>
            <a:r>
              <a:rPr lang="fr-BE" altLang="fr-FR" sz="2400" dirty="0" err="1"/>
              <a:t>valid</a:t>
            </a:r>
            <a:r>
              <a:rPr lang="fr-BE" altLang="fr-FR" sz="2400" dirty="0"/>
              <a:t> in vacuum → for </a:t>
            </a:r>
            <a:r>
              <a:rPr lang="fr-BE" altLang="fr-FR" sz="2400" i="1" dirty="0"/>
              <a:t>r</a:t>
            </a:r>
            <a:r>
              <a:rPr lang="fr-BE" altLang="fr-FR" sz="2400" dirty="0"/>
              <a:t> &gt; </a:t>
            </a:r>
            <a:r>
              <a:rPr lang="fr-BE" altLang="fr-FR" sz="2400" i="1" dirty="0"/>
              <a:t>R </a:t>
            </a:r>
            <a:r>
              <a:rPr lang="fr-BE" altLang="fr-FR" sz="2400" dirty="0"/>
              <a:t>(radius of the </a:t>
            </a:r>
            <a:r>
              <a:rPr lang="fr-BE" altLang="fr-FR" sz="2400" dirty="0" err="1"/>
              <a:t>object</a:t>
            </a:r>
            <a:r>
              <a:rPr lang="fr-BE" altLang="fr-FR" sz="2400" dirty="0"/>
              <a:t>)</a:t>
            </a:r>
            <a:endParaRPr lang="fr-BE" altLang="fr-FR" sz="2400" i="1" dirty="0">
              <a:solidFill>
                <a:srgbClr val="C00000"/>
              </a:solidFill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771D4A1-F6FA-8C8E-ACB2-39F70FA79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5133167"/>
            <a:ext cx="8847137" cy="128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/>
              <a:t>2 </a:t>
            </a:r>
            <a:r>
              <a:rPr lang="fr-BE" altLang="fr-FR" sz="2400" dirty="0" err="1"/>
              <a:t>singularities</a:t>
            </a:r>
            <a:r>
              <a:rPr lang="fr-BE" altLang="fr-FR" sz="2400" dirty="0"/>
              <a:t> :   </a:t>
            </a:r>
            <a:r>
              <a:rPr lang="fr-BE" altLang="fr-FR" sz="2400" i="1" dirty="0"/>
              <a:t>r = </a:t>
            </a:r>
            <a:r>
              <a:rPr lang="fr-BE" altLang="fr-FR" sz="2400" dirty="0"/>
              <a:t>0 </a:t>
            </a:r>
          </a:p>
          <a:p>
            <a:pPr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i="1" dirty="0"/>
              <a:t>		    r = </a:t>
            </a:r>
            <a:r>
              <a:rPr lang="fr-BE" altLang="fr-FR" sz="2400" i="1" dirty="0" err="1"/>
              <a:t>r</a:t>
            </a:r>
            <a:r>
              <a:rPr lang="fr-BE" altLang="fr-FR" sz="2400" i="1" baseline="-25000" dirty="0" err="1"/>
              <a:t>s</a:t>
            </a:r>
            <a:r>
              <a:rPr lang="fr-BE" altLang="fr-FR" sz="2400" dirty="0"/>
              <a:t> (due to </a:t>
            </a:r>
            <a:r>
              <a:rPr lang="fr-BE" altLang="fr-FR" sz="2400" dirty="0" err="1"/>
              <a:t>choice</a:t>
            </a:r>
            <a:r>
              <a:rPr lang="fr-BE" altLang="fr-FR" sz="2400" dirty="0"/>
              <a:t> of </a:t>
            </a:r>
            <a:r>
              <a:rPr lang="fr-BE" altLang="fr-FR" sz="2400" dirty="0" err="1"/>
              <a:t>coordinates</a:t>
            </a:r>
            <a:r>
              <a:rPr lang="fr-BE" altLang="fr-FR" sz="2400" dirty="0"/>
              <a:t>)</a:t>
            </a:r>
            <a:endParaRPr lang="fr-BE" altLang="fr-FR" sz="2400" i="1" dirty="0">
              <a:solidFill>
                <a:srgbClr val="C0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5DA168F4-F9FC-FDB9-E89E-C74CE65FA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4401675"/>
            <a:ext cx="8847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/>
              <a:t>if </a:t>
            </a:r>
            <a:r>
              <a:rPr lang="fr-BE" altLang="fr-FR" sz="2400" i="1" dirty="0"/>
              <a:t>R</a:t>
            </a:r>
            <a:r>
              <a:rPr lang="fr-BE" altLang="fr-FR" sz="2400" dirty="0"/>
              <a:t> &lt; </a:t>
            </a:r>
            <a:r>
              <a:rPr lang="fr-BE" altLang="fr-FR" sz="2400" i="1" dirty="0" err="1"/>
              <a:t>r</a:t>
            </a:r>
            <a:r>
              <a:rPr lang="fr-BE" altLang="fr-FR" sz="2400" i="1" baseline="-25000" dirty="0" err="1"/>
              <a:t>s</a:t>
            </a:r>
            <a:r>
              <a:rPr lang="fr-BE" altLang="fr-FR" sz="2400" dirty="0"/>
              <a:t> → black </a:t>
            </a:r>
            <a:r>
              <a:rPr lang="fr-BE" altLang="fr-FR" sz="2400" dirty="0" err="1"/>
              <a:t>hole</a:t>
            </a:r>
            <a:endParaRPr lang="fr-BE" altLang="fr-FR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9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/>
              <a:t>Is the </a:t>
            </a:r>
            <a:r>
              <a:rPr lang="fr-BE" altLang="fr-FR" sz="2400" b="1" i="1" dirty="0" err="1"/>
              <a:t>Universe</a:t>
            </a:r>
            <a:r>
              <a:rPr lang="fr-BE" altLang="fr-FR" sz="2400" b="1" i="1" dirty="0"/>
              <a:t> a Black Hole ?</a:t>
            </a:r>
            <a:endParaRPr lang="fr-BE" altLang="fr-F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63DC364-12AC-3CE8-2382-3B5AA934C17B}"/>
                  </a:ext>
                </a:extLst>
              </p:cNvPr>
              <p:cNvSpPr txBox="1"/>
              <p:nvPr/>
            </p:nvSpPr>
            <p:spPr>
              <a:xfrm>
                <a:off x="5268113" y="2912021"/>
                <a:ext cx="1655773" cy="692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fr-B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fr-BE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fr-B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fr-BE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BE" sz="2400" dirty="0"/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63DC364-12AC-3CE8-2382-3B5AA934C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113" y="2912021"/>
                <a:ext cx="1655773" cy="6924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">
                <a:extLst>
                  <a:ext uri="{FF2B5EF4-FFF2-40B4-BE49-F238E27FC236}">
                    <a16:creationId xmlns:a16="http://schemas.microsoft.com/office/drawing/2014/main" id="{15C1F81C-9031-8CEE-3E22-F021218A63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6875" y="3986003"/>
                <a:ext cx="8943786" cy="690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ct val="50000"/>
                  </a:spcAft>
                  <a:buNone/>
                </a:pPr>
                <a:r>
                  <a:rPr lang="fr-BE" altLang="fr-FR" sz="2400" i="1" dirty="0"/>
                  <a:t>r</a:t>
                </a:r>
                <a:r>
                  <a:rPr lang="fr-BE" altLang="fr-FR" sz="2400" i="1" baseline="-25000" dirty="0" err="1"/>
                  <a:t>s</a:t>
                </a:r>
                <a:r>
                  <a:rPr lang="fr-BE" altLang="fr-FR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𝐺𝑀</m:t>
                        </m:r>
                      </m:num>
                      <m:den>
                        <m:sSup>
                          <m:sSupPr>
                            <m:ctrlPr>
                              <a:rPr lang="fr-BE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BE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fr-BE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fr-BE" altLang="fr-FR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</a:rPr>
                          <m:t>π</m:t>
                        </m:r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𝐺</m:t>
                        </m:r>
                      </m:num>
                      <m:den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fr-B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BE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fr-BE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BE" altLang="fr-FR" sz="2400" dirty="0"/>
                  <a:t> ~ 4.3 × 10</a:t>
                </a:r>
                <a:r>
                  <a:rPr lang="fr-BE" altLang="fr-FR" sz="2400" baseline="30000" dirty="0"/>
                  <a:t>26</a:t>
                </a:r>
                <a:r>
                  <a:rPr lang="fr-BE" altLang="fr-FR" sz="2400" dirty="0"/>
                  <a:t> m   </a:t>
                </a:r>
                <a:endParaRPr lang="fr-BE" altLang="fr-FR" sz="24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 Box 2">
                <a:extLst>
                  <a:ext uri="{FF2B5EF4-FFF2-40B4-BE49-F238E27FC236}">
                    <a16:creationId xmlns:a16="http://schemas.microsoft.com/office/drawing/2014/main" id="{15C1F81C-9031-8CEE-3E22-F021218A6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6875" y="3986003"/>
                <a:ext cx="8943786" cy="6901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2">
            <a:extLst>
              <a:ext uri="{FF2B5EF4-FFF2-40B4-BE49-F238E27FC236}">
                <a16:creationId xmlns:a16="http://schemas.microsoft.com/office/drawing/2014/main" id="{5DA168F4-F9FC-FDB9-E89E-C74CE65FA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41" y="4979698"/>
            <a:ext cx="7069718" cy="99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/>
              <a:t>→ </a:t>
            </a:r>
            <a:r>
              <a:rPr lang="fr-BE" altLang="fr-FR" sz="2400" dirty="0" err="1"/>
              <a:t>even</a:t>
            </a:r>
            <a:r>
              <a:rPr lang="fr-BE" altLang="fr-FR" sz="2400" dirty="0"/>
              <a:t> if the </a:t>
            </a:r>
            <a:r>
              <a:rPr lang="fr-BE" altLang="fr-FR" sz="2400" dirty="0" err="1"/>
              <a:t>material</a:t>
            </a:r>
            <a:r>
              <a:rPr lang="fr-BE" altLang="fr-FR" sz="2400" dirty="0"/>
              <a:t> </a:t>
            </a:r>
            <a:r>
              <a:rPr lang="fr-BE" altLang="fr-FR" sz="2400" dirty="0" err="1"/>
              <a:t>universe</a:t>
            </a:r>
            <a:r>
              <a:rPr lang="fr-BE" altLang="fr-FR" sz="2400" dirty="0"/>
              <a:t> </a:t>
            </a:r>
            <a:r>
              <a:rPr lang="fr-BE" altLang="fr-FR" sz="2400" dirty="0" err="1"/>
              <a:t>is</a:t>
            </a:r>
            <a:r>
              <a:rPr lang="fr-BE" altLang="fr-FR" sz="2400" dirty="0"/>
              <a:t> not </a:t>
            </a:r>
            <a:r>
              <a:rPr lang="fr-BE" altLang="fr-FR" sz="2400" dirty="0" err="1"/>
              <a:t>much</a:t>
            </a:r>
            <a:r>
              <a:rPr lang="fr-BE" altLang="fr-FR" sz="2400" dirty="0"/>
              <a:t> </a:t>
            </a:r>
            <a:r>
              <a:rPr lang="fr-BE" altLang="fr-FR" sz="2400" dirty="0" err="1"/>
              <a:t>larger</a:t>
            </a:r>
            <a:r>
              <a:rPr lang="fr-BE" altLang="fr-FR" sz="2400" dirty="0"/>
              <a:t> </a:t>
            </a:r>
            <a:r>
              <a:rPr lang="fr-BE" altLang="fr-FR" sz="2400" dirty="0" err="1"/>
              <a:t>than</a:t>
            </a:r>
            <a:r>
              <a:rPr lang="fr-BE" altLang="fr-FR" sz="2400" dirty="0"/>
              <a:t> the observable one, </a:t>
            </a:r>
            <a:r>
              <a:rPr lang="fr-BE" altLang="fr-FR" sz="2400" dirty="0" err="1"/>
              <a:t>it</a:t>
            </a:r>
            <a:r>
              <a:rPr lang="fr-BE" altLang="fr-FR" sz="2400" dirty="0"/>
              <a:t> </a:t>
            </a:r>
            <a:r>
              <a:rPr lang="fr-BE" altLang="fr-FR" sz="2400" dirty="0" err="1"/>
              <a:t>should</a:t>
            </a:r>
            <a:r>
              <a:rPr lang="fr-BE" altLang="fr-FR" sz="2400" dirty="0"/>
              <a:t> </a:t>
            </a:r>
            <a:r>
              <a:rPr lang="fr-BE" altLang="fr-FR" sz="2400" dirty="0" err="1"/>
              <a:t>be</a:t>
            </a:r>
            <a:r>
              <a:rPr lang="fr-BE" altLang="fr-FR" sz="2400" dirty="0"/>
              <a:t> a black </a:t>
            </a:r>
            <a:r>
              <a:rPr lang="fr-BE" altLang="fr-FR" sz="2400" dirty="0" err="1"/>
              <a:t>hole</a:t>
            </a:r>
            <a:r>
              <a:rPr lang="fr-BE" altLang="fr-FR" sz="2400" dirty="0"/>
              <a:t> (BH)</a:t>
            </a:r>
            <a:endParaRPr lang="fr-BE" altLang="fr-FR" sz="2400" i="1" dirty="0">
              <a:solidFill>
                <a:srgbClr val="C00000"/>
              </a:solidFill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3C22C42D-752C-2123-10E2-28D84E3BC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989" y="1179555"/>
            <a:ext cx="8847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dirty="0"/>
              <a:t>radius of the observable </a:t>
            </a:r>
            <a:r>
              <a:rPr lang="fr-BE" altLang="fr-FR" sz="2400" dirty="0" err="1"/>
              <a:t>universe</a:t>
            </a:r>
            <a:r>
              <a:rPr lang="fr-BE" altLang="fr-FR" sz="2400" dirty="0"/>
              <a:t> : </a:t>
            </a:r>
            <a:r>
              <a:rPr lang="fr-BE" altLang="fr-FR" sz="2400" i="1" dirty="0"/>
              <a:t>R</a:t>
            </a:r>
            <a:r>
              <a:rPr lang="fr-BE" altLang="fr-FR" sz="2400" dirty="0"/>
              <a:t> ~ 4.1× 10</a:t>
            </a:r>
            <a:r>
              <a:rPr lang="fr-BE" altLang="fr-FR" sz="2400" baseline="30000" dirty="0"/>
              <a:t>26</a:t>
            </a:r>
            <a:r>
              <a:rPr lang="fr-BE" altLang="fr-FR" sz="2400" dirty="0"/>
              <a:t> m</a:t>
            </a:r>
            <a:endParaRPr lang="fr-BE" altLang="fr-FR" sz="24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271C874D-F97C-9229-891F-D7403D8F14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5199" y="2027298"/>
                <a:ext cx="8847137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ct val="50000"/>
                  </a:spcAft>
                  <a:buNone/>
                </a:pPr>
                <a:r>
                  <a:rPr lang="fr-BE" altLang="fr-FR" sz="2400" dirty="0" err="1"/>
                  <a:t>average</a:t>
                </a:r>
                <a:r>
                  <a:rPr lang="fr-BE" altLang="fr-FR" sz="2400" dirty="0"/>
                  <a:t> </a:t>
                </a:r>
                <a:r>
                  <a:rPr lang="fr-BE" altLang="fr-FR" sz="2400" dirty="0" err="1"/>
                  <a:t>matter</a:t>
                </a:r>
                <a:r>
                  <a:rPr lang="fr-BE" altLang="fr-FR" sz="2400" dirty="0"/>
                  <a:t> </a:t>
                </a:r>
                <a:r>
                  <a:rPr lang="fr-BE" altLang="fr-FR" sz="2400" dirty="0" err="1"/>
                  <a:t>density</a:t>
                </a:r>
                <a:r>
                  <a:rPr lang="fr-BE" altLang="fr-FR" sz="2400" dirty="0"/>
                  <a:t> : </a:t>
                </a:r>
                <a14:m>
                  <m:oMath xmlns:m="http://schemas.openxmlformats.org/officeDocument/2006/math">
                    <m:r>
                      <a:rPr lang="el-GR" sz="2400" i="1">
                        <a:latin typeface="Cambria Math" panose="02040503050406030204" pitchFamily="18" charset="0"/>
                      </a:rPr>
                      <m:t>𝜌</m:t>
                    </m:r>
                    <m:r>
                      <a:rPr lang="el-GR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BE" altLang="fr-FR" sz="2400" dirty="0"/>
                  <a:t>~ 10</a:t>
                </a:r>
                <a:r>
                  <a:rPr lang="fr-BE" altLang="fr-FR" sz="2400" baseline="30000" dirty="0"/>
                  <a:t>–27</a:t>
                </a:r>
                <a:r>
                  <a:rPr lang="fr-BE" altLang="fr-FR" sz="2400" dirty="0"/>
                  <a:t> kg/m</a:t>
                </a:r>
                <a:r>
                  <a:rPr lang="fr-BE" altLang="fr-FR" sz="2400" baseline="30000" dirty="0"/>
                  <a:t>3</a:t>
                </a:r>
                <a:endParaRPr lang="fr-BE" altLang="fr-FR" sz="2400" i="1" baseline="30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271C874D-F97C-9229-891F-D7403D8F1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5199" y="2027298"/>
                <a:ext cx="8847137" cy="503238"/>
              </a:xfrm>
              <a:prstGeom prst="rect">
                <a:avLst/>
              </a:prstGeom>
              <a:blipFill>
                <a:blip r:embed="rId5"/>
                <a:stretch>
                  <a:fillRect t="-9756" b="-195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15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 err="1"/>
              <a:t>Spacetime</a:t>
            </a:r>
            <a:r>
              <a:rPr lang="fr-BE" altLang="fr-FR" sz="2400" b="1" i="1" dirty="0"/>
              <a:t> </a:t>
            </a:r>
            <a:r>
              <a:rPr lang="fr-BE" altLang="fr-FR" sz="2400" b="1" i="1" dirty="0" err="1"/>
              <a:t>diagram</a:t>
            </a:r>
            <a:r>
              <a:rPr lang="fr-BE" altLang="fr-FR" sz="2400" b="1" i="1" dirty="0"/>
              <a:t> of a Black Hole </a:t>
            </a:r>
            <a:endParaRPr lang="fr-BE" altLang="fr-FR" sz="2400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3C22C42D-752C-2123-10E2-28D84E3BC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5913436"/>
            <a:ext cx="8847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dirty="0" err="1"/>
              <a:t>null</a:t>
            </a:r>
            <a:r>
              <a:rPr lang="fr-BE" altLang="fr-FR" sz="2400" dirty="0"/>
              <a:t> </a:t>
            </a:r>
            <a:r>
              <a:rPr lang="fr-BE" altLang="fr-FR" sz="2400" dirty="0" err="1"/>
              <a:t>geodesics</a:t>
            </a:r>
            <a:r>
              <a:rPr lang="fr-BE" altLang="fr-FR" sz="2400" dirty="0"/>
              <a:t> </a:t>
            </a:r>
            <a:r>
              <a:rPr lang="fr-BE" altLang="fr-FR" sz="2400" dirty="0" err="1"/>
              <a:t>around</a:t>
            </a:r>
            <a:r>
              <a:rPr lang="fr-BE" altLang="fr-FR" sz="2400" dirty="0"/>
              <a:t> a point source</a:t>
            </a:r>
            <a:endParaRPr lang="fr-BE" altLang="fr-FR" sz="2400" i="1" dirty="0">
              <a:solidFill>
                <a:srgbClr val="C00000"/>
              </a:solidFill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C69A39B5-4A6F-FC0C-2C5A-D09F425C57EF}"/>
              </a:ext>
            </a:extLst>
          </p:cNvPr>
          <p:cNvGrpSpPr/>
          <p:nvPr/>
        </p:nvGrpSpPr>
        <p:grpSpPr>
          <a:xfrm>
            <a:off x="3279724" y="1065996"/>
            <a:ext cx="5632551" cy="4818367"/>
            <a:chOff x="3279724" y="1019816"/>
            <a:chExt cx="5632551" cy="4818367"/>
          </a:xfrm>
        </p:grpSpPr>
        <p:pic>
          <p:nvPicPr>
            <p:cNvPr id="6" name="Image 5" descr="Une image contenant diagramme&#10;&#10;Description générée automatiquement">
              <a:extLst>
                <a:ext uri="{FF2B5EF4-FFF2-40B4-BE49-F238E27FC236}">
                  <a16:creationId xmlns:a16="http://schemas.microsoft.com/office/drawing/2014/main" id="{485767AE-7BF7-FF00-E558-81E95AAB5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9724" y="1019816"/>
              <a:ext cx="5632551" cy="4818367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9FA6F3-A609-7971-BDD1-625B7A56D793}"/>
                </a:ext>
              </a:extLst>
            </p:cNvPr>
            <p:cNvSpPr/>
            <p:nvPr/>
          </p:nvSpPr>
          <p:spPr>
            <a:xfrm>
              <a:off x="5264727" y="5458694"/>
              <a:ext cx="572655" cy="2778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9C4D2B94-74C3-C661-ED25-6D0CAD3AD5F1}"/>
                </a:ext>
              </a:extLst>
            </p:cNvPr>
            <p:cNvSpPr txBox="1"/>
            <p:nvPr/>
          </p:nvSpPr>
          <p:spPr>
            <a:xfrm>
              <a:off x="5348665" y="5414015"/>
              <a:ext cx="4299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BE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BE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fr-BE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fr-BE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5C54BCFE-340D-1620-A9B2-FC1254A30085}"/>
                </a:ext>
              </a:extLst>
            </p:cNvPr>
            <p:cNvCxnSpPr>
              <a:cxnSpLocks/>
            </p:cNvCxnSpPr>
            <p:nvPr/>
          </p:nvCxnSpPr>
          <p:spPr>
            <a:xfrm>
              <a:off x="5218546" y="5422220"/>
              <a:ext cx="6188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B822A92B-E45C-8E0C-ABFC-E30FCED65DBE}"/>
              </a:ext>
            </a:extLst>
          </p:cNvPr>
          <p:cNvGrpSpPr/>
          <p:nvPr/>
        </p:nvGrpSpPr>
        <p:grpSpPr>
          <a:xfrm>
            <a:off x="6219731" y="1756372"/>
            <a:ext cx="896399" cy="1120178"/>
            <a:chOff x="6219731" y="1756372"/>
            <a:chExt cx="896399" cy="1120178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77ECAD7E-0565-18FB-5A34-726DF1328041}"/>
                </a:ext>
              </a:extLst>
            </p:cNvPr>
            <p:cNvSpPr txBox="1"/>
            <p:nvPr/>
          </p:nvSpPr>
          <p:spPr>
            <a:xfrm>
              <a:off x="6219731" y="1756372"/>
              <a:ext cx="8963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400" i="1" dirty="0" err="1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outside</a:t>
              </a:r>
              <a:r>
                <a:rPr lang="fr-BE" sz="1400" i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fr-BE" sz="1400" i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light </a:t>
              </a:r>
              <a:r>
                <a:rPr lang="fr-BE" sz="1400" i="1" dirty="0" err="1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cone</a:t>
              </a:r>
              <a:endParaRPr lang="fr-BE" sz="1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5BBEDF3D-A088-4ADB-4216-CDB1D1B53ED7}"/>
                </a:ext>
              </a:extLst>
            </p:cNvPr>
            <p:cNvCxnSpPr>
              <a:cxnSpLocks/>
              <a:stCxn id="15" idx="2"/>
            </p:cNvCxnSpPr>
            <p:nvPr/>
          </p:nvCxnSpPr>
          <p:spPr>
            <a:xfrm flipH="1">
              <a:off x="6486525" y="2279592"/>
              <a:ext cx="181406" cy="5969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52CB237-8C5A-5CA8-2B5E-5948A5C1B44D}"/>
              </a:ext>
            </a:extLst>
          </p:cNvPr>
          <p:cNvGrpSpPr/>
          <p:nvPr/>
        </p:nvGrpSpPr>
        <p:grpSpPr>
          <a:xfrm>
            <a:off x="3975386" y="1410832"/>
            <a:ext cx="896399" cy="1465718"/>
            <a:chOff x="3975386" y="1410832"/>
            <a:chExt cx="896399" cy="1465718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0DBEF174-71F7-48CA-32B1-6666CA3D4216}"/>
                </a:ext>
              </a:extLst>
            </p:cNvPr>
            <p:cNvSpPr txBox="1"/>
            <p:nvPr/>
          </p:nvSpPr>
          <p:spPr>
            <a:xfrm>
              <a:off x="3975386" y="1410832"/>
              <a:ext cx="8963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400" i="1" dirty="0" err="1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inside</a:t>
              </a:r>
              <a:r>
                <a:rPr lang="fr-BE" sz="1400" i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fr-BE" sz="1400" i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light </a:t>
              </a:r>
              <a:r>
                <a:rPr lang="fr-BE" sz="1400" i="1" dirty="0" err="1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cone</a:t>
              </a:r>
              <a:endParaRPr lang="fr-BE" sz="1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6619D237-67B8-9DD0-122F-997136AAF59F}"/>
                </a:ext>
              </a:extLst>
            </p:cNvPr>
            <p:cNvCxnSpPr>
              <a:cxnSpLocks/>
            </p:cNvCxnSpPr>
            <p:nvPr/>
          </p:nvCxnSpPr>
          <p:spPr>
            <a:xfrm>
              <a:off x="4423587" y="1934052"/>
              <a:ext cx="157743" cy="9424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883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 err="1"/>
              <a:t>Schwarzschild</a:t>
            </a:r>
            <a:r>
              <a:rPr lang="fr-BE" altLang="fr-FR" sz="2400" b="1" i="1" dirty="0"/>
              <a:t> </a:t>
            </a:r>
            <a:r>
              <a:rPr lang="fr-BE" altLang="fr-FR" sz="2400" b="1" i="1" dirty="0" err="1"/>
              <a:t>metric</a:t>
            </a:r>
            <a:r>
              <a:rPr lang="fr-BE" altLang="fr-FR" sz="2400" b="1" i="1" dirty="0"/>
              <a:t> </a:t>
            </a:r>
            <a:r>
              <a:rPr lang="fr-BE" altLang="fr-FR" sz="2400" b="1" i="1" dirty="0" err="1"/>
              <a:t>inside</a:t>
            </a:r>
            <a:r>
              <a:rPr lang="fr-BE" altLang="fr-FR" sz="2400" b="1" i="1" dirty="0"/>
              <a:t> the Black Hole horizon</a:t>
            </a:r>
            <a:endParaRPr lang="fr-BE" alt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63DC364-12AC-3CE8-2382-3B5AA934C17B}"/>
                  </a:ext>
                </a:extLst>
              </p:cNvPr>
              <p:cNvSpPr txBox="1"/>
              <p:nvPr/>
            </p:nvSpPr>
            <p:spPr>
              <a:xfrm>
                <a:off x="2458117" y="2085381"/>
                <a:ext cx="7542642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𝑑</m:t>
                    </m:r>
                    <m:sSup>
                      <m:sSup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fr-BE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B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BE" sz="24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fr-BE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fr-BE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  <m:sup>
                        <m:r>
                          <a:rPr lang="fr-BE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r>
                      <a:rPr lang="fr-BE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BE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BE" sz="24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fr-BE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fr-B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BE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fr-BE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fr-BE" sz="24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BE" sz="2400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fr-BE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r>
                      <a:rPr lang="fr-BE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fr-BE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r>
                      <a:rPr lang="fr-BE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r-BE" sz="24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fr-BE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dirty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fr-BE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fr-BE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BE" sz="2400" dirty="0"/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63DC364-12AC-3CE8-2382-3B5AA934C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117" y="2085381"/>
                <a:ext cx="7542642" cy="6249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5DA168F4-F9FC-FDB9-E89E-C74CE65FA6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7989" y="1195181"/>
                <a:ext cx="8847137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ct val="50000"/>
                  </a:spcAft>
                  <a:buNone/>
                </a:pPr>
                <a:r>
                  <a:rPr lang="fr-BE" altLang="fr-FR" sz="2400" i="1" dirty="0"/>
                  <a:t>r</a:t>
                </a:r>
                <a:r>
                  <a:rPr lang="fr-BE" altLang="fr-FR" sz="2400" dirty="0"/>
                  <a:t> &lt; </a:t>
                </a:r>
                <a:r>
                  <a:rPr lang="fr-BE" altLang="fr-FR" sz="2400" i="1" dirty="0" err="1"/>
                  <a:t>r</a:t>
                </a:r>
                <a:r>
                  <a:rPr lang="fr-BE" altLang="fr-FR" sz="2400" i="1" baseline="-25000" dirty="0" err="1"/>
                  <a:t>s</a:t>
                </a:r>
                <a:r>
                  <a:rPr lang="fr-BE" altLang="fr-FR" sz="2400" dirty="0"/>
                  <a:t> →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fr-BE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BE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BE" sz="24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fr-BE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fr-BE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r>
                  <a:rPr lang="fr-BE" altLang="fr-FR" sz="2400" i="1" dirty="0">
                    <a:solidFill>
                      <a:srgbClr val="C00000"/>
                    </a:solidFill>
                  </a:rPr>
                  <a:t> </a:t>
                </a:r>
                <a:r>
                  <a:rPr lang="fr-BE" altLang="fr-FR" sz="2400" i="1" dirty="0"/>
                  <a:t>&lt; 0</a:t>
                </a:r>
              </a:p>
            </p:txBody>
          </p:sp>
        </mc:Choice>
        <mc:Fallback xmlns=""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5DA168F4-F9FC-FDB9-E89E-C74CE65FA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7989" y="1195181"/>
                <a:ext cx="8847137" cy="503238"/>
              </a:xfrm>
              <a:prstGeom prst="rect">
                <a:avLst/>
              </a:prstGeom>
              <a:blipFill>
                <a:blip r:embed="rId4"/>
                <a:stretch>
                  <a:fillRect b="-361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e 16">
            <a:extLst>
              <a:ext uri="{FF2B5EF4-FFF2-40B4-BE49-F238E27FC236}">
                <a16:creationId xmlns:a16="http://schemas.microsoft.com/office/drawing/2014/main" id="{D90D65FD-1FC1-9A2F-0802-24AC7C30C38F}"/>
              </a:ext>
            </a:extLst>
          </p:cNvPr>
          <p:cNvGrpSpPr/>
          <p:nvPr/>
        </p:nvGrpSpPr>
        <p:grpSpPr>
          <a:xfrm>
            <a:off x="3107548" y="1908357"/>
            <a:ext cx="1542410" cy="1846370"/>
            <a:chOff x="3863411" y="1934749"/>
            <a:chExt cx="1542410" cy="184637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8DE14678-8454-CF75-9694-48A62FEC8F3F}"/>
                </a:ext>
              </a:extLst>
            </p:cNvPr>
            <p:cNvSpPr/>
            <p:nvPr/>
          </p:nvSpPr>
          <p:spPr>
            <a:xfrm>
              <a:off x="4061612" y="1934749"/>
              <a:ext cx="1081888" cy="1050921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D6911C1-1FD8-DE00-72E0-1AD4823FD34B}"/>
                </a:ext>
              </a:extLst>
            </p:cNvPr>
            <p:cNvSpPr txBox="1"/>
            <p:nvPr/>
          </p:nvSpPr>
          <p:spPr>
            <a:xfrm>
              <a:off x="4373968" y="2987762"/>
              <a:ext cx="521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 0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F4FD3B1-F214-40CB-8FD5-D6FCAB6957CD}"/>
                </a:ext>
              </a:extLst>
            </p:cNvPr>
            <p:cNvSpPr txBox="1"/>
            <p:nvPr/>
          </p:nvSpPr>
          <p:spPr>
            <a:xfrm>
              <a:off x="3863411" y="3381009"/>
              <a:ext cx="15424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alt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→ </a:t>
              </a:r>
              <a:r>
                <a:rPr lang="fr-BE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space</a:t>
              </a:r>
              <a:r>
                <a:rPr lang="fr-BE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-like</a:t>
              </a: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BC35FCEB-BCBD-E3FC-B9AA-58D9EBB4BF57}"/>
              </a:ext>
            </a:extLst>
          </p:cNvPr>
          <p:cNvGrpSpPr/>
          <p:nvPr/>
        </p:nvGrpSpPr>
        <p:grpSpPr>
          <a:xfrm>
            <a:off x="5229801" y="1908357"/>
            <a:ext cx="1720062" cy="1834719"/>
            <a:chOff x="5985664" y="1934749"/>
            <a:chExt cx="1720062" cy="1834719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44BC0476-CBFE-757E-B410-697278B682FB}"/>
                </a:ext>
              </a:extLst>
            </p:cNvPr>
            <p:cNvSpPr/>
            <p:nvPr/>
          </p:nvSpPr>
          <p:spPr>
            <a:xfrm>
              <a:off x="5985664" y="1934749"/>
              <a:ext cx="1720062" cy="1050921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7639031-1132-2EA5-E880-F4AC48EECC37}"/>
                </a:ext>
              </a:extLst>
            </p:cNvPr>
            <p:cNvSpPr txBox="1"/>
            <p:nvPr/>
          </p:nvSpPr>
          <p:spPr>
            <a:xfrm>
              <a:off x="6545668" y="2980899"/>
              <a:ext cx="521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 0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A0334BF-4C9F-FA7C-9DBD-CAE538C12758}"/>
                </a:ext>
              </a:extLst>
            </p:cNvPr>
            <p:cNvSpPr txBox="1"/>
            <p:nvPr/>
          </p:nvSpPr>
          <p:spPr>
            <a:xfrm>
              <a:off x="6071389" y="3369358"/>
              <a:ext cx="14269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alt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→ tim</a:t>
              </a:r>
              <a:r>
                <a:rPr lang="fr-BE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e-like</a:t>
              </a: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25E6BA37-2DD6-1218-7F08-03E97B8D4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916" y="3964665"/>
            <a:ext cx="11353044" cy="624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dirty="0"/>
              <a:t>for an </a:t>
            </a:r>
            <a:r>
              <a:rPr lang="fr-BE" altLang="fr-FR" sz="2400" dirty="0" err="1"/>
              <a:t>inside</a:t>
            </a:r>
            <a:r>
              <a:rPr lang="fr-BE" altLang="fr-FR" sz="2400" dirty="0"/>
              <a:t> observer : </a:t>
            </a:r>
            <a:r>
              <a:rPr lang="fr-BE" altLang="fr-FR" sz="2400" i="1" dirty="0">
                <a:solidFill>
                  <a:srgbClr val="FF0000"/>
                </a:solidFill>
              </a:rPr>
              <a:t>t</a:t>
            </a:r>
            <a:r>
              <a:rPr lang="fr-BE" altLang="fr-FR" sz="2400" i="1" dirty="0"/>
              <a:t> </a:t>
            </a:r>
            <a:r>
              <a:rPr lang="fr-BE" altLang="fr-FR" sz="2400" dirty="0" err="1"/>
              <a:t>is</a:t>
            </a:r>
            <a:r>
              <a:rPr lang="fr-BE" altLang="fr-FR" sz="2400" dirty="0"/>
              <a:t> a </a:t>
            </a:r>
            <a:r>
              <a:rPr lang="fr-BE" altLang="fr-FR" sz="2400" dirty="0" err="1">
                <a:solidFill>
                  <a:srgbClr val="FF0000"/>
                </a:solidFill>
              </a:rPr>
              <a:t>space</a:t>
            </a:r>
            <a:r>
              <a:rPr lang="fr-BE" altLang="fr-FR" sz="2400" dirty="0"/>
              <a:t> </a:t>
            </a:r>
            <a:r>
              <a:rPr lang="fr-BE" altLang="fr-FR" sz="2400" dirty="0" err="1"/>
              <a:t>coordinate</a:t>
            </a:r>
            <a:r>
              <a:rPr lang="fr-BE" altLang="fr-FR" sz="2400" dirty="0"/>
              <a:t>, </a:t>
            </a:r>
            <a:r>
              <a:rPr lang="fr-BE" altLang="fr-FR" sz="2400" i="1" dirty="0">
                <a:solidFill>
                  <a:srgbClr val="FF0000"/>
                </a:solidFill>
              </a:rPr>
              <a:t>r</a:t>
            </a:r>
            <a:r>
              <a:rPr lang="fr-BE" altLang="fr-FR" sz="2400" i="1" dirty="0"/>
              <a:t> </a:t>
            </a:r>
            <a:r>
              <a:rPr lang="fr-BE" altLang="fr-FR" sz="2400" dirty="0" err="1"/>
              <a:t>is</a:t>
            </a:r>
            <a:r>
              <a:rPr lang="fr-BE" altLang="fr-FR" sz="2400" dirty="0"/>
              <a:t> a </a:t>
            </a:r>
            <a:r>
              <a:rPr lang="fr-BE" altLang="fr-FR" sz="2400" dirty="0">
                <a:solidFill>
                  <a:srgbClr val="FF0000"/>
                </a:solidFill>
              </a:rPr>
              <a:t>time</a:t>
            </a:r>
            <a:r>
              <a:rPr lang="fr-BE" altLang="fr-FR" sz="2400" dirty="0"/>
              <a:t> </a:t>
            </a:r>
            <a:r>
              <a:rPr lang="fr-BE" altLang="fr-FR" sz="2400" dirty="0" err="1"/>
              <a:t>coordinate</a:t>
            </a:r>
            <a:endParaRPr lang="fr-BE" altLang="fr-FR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CB35FAAD-1E0D-1715-DE4E-C398DD46B9AE}"/>
                  </a:ext>
                </a:extLst>
              </p:cNvPr>
              <p:cNvSpPr txBox="1"/>
              <p:nvPr/>
            </p:nvSpPr>
            <p:spPr>
              <a:xfrm>
                <a:off x="1397277" y="5330833"/>
                <a:ext cx="7665047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𝑑</m:t>
                    </m:r>
                    <m:sSup>
                      <m:sSup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BE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BE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fr-B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BE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fr-BE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fr-BE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  <m:r>
                              <a:rPr lang="fr-BE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fr-BE" sz="24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fr-B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  <m:sup>
                        <m:r>
                          <a:rPr lang="fr-BE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r>
                      <a:rPr lang="fr-BE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BE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BE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BE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fr-BE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fr-BE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fr-BE" sz="2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fr-BE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fr-BE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r>
                      <a:rPr lang="fr-BE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fr-BE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r>
                      <a:rPr lang="fr-BE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r-BE" sz="24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fr-BE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dirty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fr-BE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fr-BE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BE" sz="2400" dirty="0"/>
              </a:p>
            </p:txBody>
          </p:sp>
        </mc:Choice>
        <mc:Fallback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CB35FAAD-1E0D-1715-DE4E-C398DD46B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277" y="5330833"/>
                <a:ext cx="7665047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2">
            <a:extLst>
              <a:ext uri="{FF2B5EF4-FFF2-40B4-BE49-F238E27FC236}">
                <a16:creationId xmlns:a16="http://schemas.microsoft.com/office/drawing/2014/main" id="{1AFB41E6-A398-3B95-D104-F95B9EF48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647749"/>
            <a:ext cx="11353044" cy="624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dirty="0"/>
              <a:t>by </a:t>
            </a:r>
            <a:r>
              <a:rPr lang="fr-BE" altLang="fr-FR" sz="2400" dirty="0" err="1"/>
              <a:t>renaming</a:t>
            </a:r>
            <a:r>
              <a:rPr lang="fr-BE" altLang="fr-FR" sz="2400" dirty="0"/>
              <a:t> </a:t>
            </a:r>
            <a:r>
              <a:rPr lang="fr-BE" altLang="fr-FR" sz="2400" i="1" dirty="0"/>
              <a:t>r </a:t>
            </a:r>
            <a:r>
              <a:rPr lang="fr-BE" altLang="fr-FR" sz="2400" dirty="0"/>
              <a:t>the </a:t>
            </a:r>
            <a:r>
              <a:rPr lang="fr-BE" altLang="fr-FR" sz="2400" dirty="0" err="1"/>
              <a:t>space</a:t>
            </a:r>
            <a:r>
              <a:rPr lang="fr-BE" altLang="fr-FR" sz="2400" dirty="0"/>
              <a:t> </a:t>
            </a:r>
            <a:r>
              <a:rPr lang="fr-BE" altLang="fr-FR" sz="2400" dirty="0" err="1"/>
              <a:t>coordinate</a:t>
            </a:r>
            <a:r>
              <a:rPr lang="fr-BE" altLang="fr-FR" sz="2400" dirty="0"/>
              <a:t> and </a:t>
            </a:r>
            <a:r>
              <a:rPr lang="fr-BE" altLang="fr-FR" sz="2400" i="1" dirty="0"/>
              <a:t>t </a:t>
            </a:r>
            <a:r>
              <a:rPr lang="fr-BE" altLang="fr-FR" sz="2400" dirty="0"/>
              <a:t>the time </a:t>
            </a:r>
            <a:r>
              <a:rPr lang="fr-BE" altLang="fr-FR" sz="2400" dirty="0" err="1"/>
              <a:t>coordinate</a:t>
            </a:r>
            <a:r>
              <a:rPr lang="fr-BE" altLang="fr-FR" sz="2400" dirty="0"/>
              <a:t> :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8238ED37-F375-4776-8D46-DC336FC6D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781" y="5439588"/>
            <a:ext cx="1627862" cy="624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(</a:t>
            </a:r>
            <a:r>
              <a:rPr lang="fr-BE" altLang="fr-FR" sz="2400" i="1" dirty="0" err="1">
                <a:cs typeface="Times New Roman" panose="02020603050405020304" pitchFamily="18" charset="0"/>
              </a:rPr>
              <a:t>t</a:t>
            </a:r>
            <a:r>
              <a:rPr lang="fr-BE" altLang="fr-FR" sz="2400" i="1" baseline="-25000" dirty="0" err="1">
                <a:cs typeface="Times New Roman" panose="02020603050405020304" pitchFamily="18" charset="0"/>
              </a:rPr>
              <a:t>s</a:t>
            </a:r>
            <a:r>
              <a:rPr lang="fr-BE" altLang="fr-FR" sz="2400" i="1" dirty="0">
                <a:cs typeface="Times New Roman" panose="02020603050405020304" pitchFamily="18" charset="0"/>
              </a:rPr>
              <a:t> </a:t>
            </a:r>
            <a:r>
              <a:rPr lang="fr-BE" altLang="fr-FR" sz="2400" dirty="0">
                <a:cs typeface="Times New Roman" panose="02020603050405020304" pitchFamily="18" charset="0"/>
              </a:rPr>
              <a:t>= </a:t>
            </a:r>
            <a:r>
              <a:rPr lang="fr-BE" altLang="fr-FR" sz="2400" i="1" dirty="0" err="1">
                <a:cs typeface="Times New Roman" panose="02020603050405020304" pitchFamily="18" charset="0"/>
              </a:rPr>
              <a:t>r</a:t>
            </a:r>
            <a:r>
              <a:rPr lang="fr-BE" altLang="fr-FR" sz="2400" i="1" baseline="-25000" dirty="0" err="1">
                <a:cs typeface="Times New Roman" panose="02020603050405020304" pitchFamily="18" charset="0"/>
              </a:rPr>
              <a:t>s</a:t>
            </a:r>
            <a:r>
              <a:rPr lang="fr-BE" altLang="fr-FR" sz="2400" dirty="0">
                <a:cs typeface="Times New Roman" panose="02020603050405020304" pitchFamily="18" charset="0"/>
              </a:rPr>
              <a:t>/</a:t>
            </a:r>
            <a:r>
              <a:rPr lang="fr-BE" altLang="fr-FR" sz="2400" i="1" dirty="0">
                <a:cs typeface="Times New Roman" panose="02020603050405020304" pitchFamily="18" charset="0"/>
              </a:rPr>
              <a:t>c</a:t>
            </a:r>
            <a:r>
              <a:rPr lang="fr-BE" altLang="fr-FR" sz="2400" dirty="0">
                <a:cs typeface="Times New Roman" panose="02020603050405020304" pitchFamily="18" charset="0"/>
              </a:rPr>
              <a:t>)</a:t>
            </a:r>
            <a:endParaRPr lang="fr-BE" altLang="fr-FR" sz="2400" dirty="0"/>
          </a:p>
        </p:txBody>
      </p:sp>
    </p:spTree>
    <p:extLst>
      <p:ext uri="{BB962C8B-B14F-4D97-AF65-F5344CB8AC3E}">
        <p14:creationId xmlns:p14="http://schemas.microsoft.com/office/powerpoint/2010/main" val="318877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 err="1"/>
              <a:t>Proper</a:t>
            </a:r>
            <a:r>
              <a:rPr lang="fr-BE" altLang="fr-FR" sz="2400" b="1" i="1" dirty="0"/>
              <a:t> Time </a:t>
            </a:r>
            <a:endParaRPr lang="fr-BE" altLang="fr-FR" sz="2400" dirty="0"/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25E6BA37-2DD6-1218-7F08-03E97B8D4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09" y="1357267"/>
            <a:ext cx="11353044" cy="624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/>
              <a:t>for an </a:t>
            </a:r>
            <a:r>
              <a:rPr lang="fr-BE" altLang="fr-FR" sz="2400" dirty="0" err="1"/>
              <a:t>inside</a:t>
            </a:r>
            <a:r>
              <a:rPr lang="fr-BE" altLang="fr-FR" sz="2400" dirty="0"/>
              <a:t> observer « at </a:t>
            </a:r>
            <a:r>
              <a:rPr lang="fr-BE" altLang="fr-FR" sz="2400" dirty="0" err="1"/>
              <a:t>rest</a:t>
            </a:r>
            <a:r>
              <a:rPr lang="fr-BE" altLang="fr-FR" sz="2400" dirty="0"/>
              <a:t> » (</a:t>
            </a:r>
            <a:r>
              <a:rPr lang="fr-BE" altLang="fr-FR" sz="2400" i="1" dirty="0"/>
              <a:t>r</a:t>
            </a:r>
            <a:r>
              <a:rPr lang="fr-BE" altLang="fr-FR" sz="2400" dirty="0"/>
              <a:t> = c</a:t>
            </a:r>
            <a:r>
              <a:rPr lang="fr-BE" altLang="fr-FR" sz="2400" baseline="30000" dirty="0"/>
              <a:t>t</a:t>
            </a:r>
            <a:r>
              <a:rPr lang="fr-BE" altLang="fr-FR" sz="2400" dirty="0"/>
              <a:t>, </a:t>
            </a:r>
            <a:r>
              <a:rPr lang="el-GR" altLang="fr-FR" sz="2400" dirty="0"/>
              <a:t>Ω</a:t>
            </a:r>
            <a:r>
              <a:rPr lang="fr-BE" altLang="fr-FR" sz="2400" dirty="0"/>
              <a:t> = c</a:t>
            </a:r>
            <a:r>
              <a:rPr lang="fr-BE" altLang="fr-FR" sz="2400" baseline="30000" dirty="0"/>
              <a:t>t</a:t>
            </a:r>
            <a:r>
              <a:rPr lang="fr-BE" altLang="fr-FR" sz="2400" dirty="0"/>
              <a:t>)</a:t>
            </a:r>
            <a:endParaRPr lang="fr-BE" altLang="fr-FR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A334F8A-0F73-B2B1-FFA6-D37CF50BAE42}"/>
                  </a:ext>
                </a:extLst>
              </p:cNvPr>
              <p:cNvSpPr txBox="1"/>
              <p:nvPr/>
            </p:nvSpPr>
            <p:spPr>
              <a:xfrm>
                <a:off x="4632758" y="2028980"/>
                <a:ext cx="3157146" cy="747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fr-B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BE" sz="24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fr-BE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B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B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BE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BE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fr-B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BE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fr-BE" sz="24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fr-BE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  <m:r>
                                <a:rPr lang="fr-BE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fr-BE" sz="240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fr-B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BE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fr-B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fr-B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BE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  <m:sup>
                          <m:r>
                            <a:rPr lang="fr-BE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BE" sz="24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A334F8A-0F73-B2B1-FFA6-D37CF50BA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758" y="2028980"/>
                <a:ext cx="3157146" cy="7471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7F9DF5C9-E3E2-B85D-E04B-7B8971D6EEBB}"/>
                  </a:ext>
                </a:extLst>
              </p:cNvPr>
              <p:cNvSpPr txBox="1"/>
              <p:nvPr/>
            </p:nvSpPr>
            <p:spPr>
              <a:xfrm>
                <a:off x="4331735" y="2978085"/>
                <a:ext cx="3528530" cy="640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fr-BE" sz="2400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B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sz="2400" i="1" smtClean="0">
                            <a:latin typeface="Cambria Math" panose="02040503050406030204" pitchFamily="18" charset="0"/>
                          </a:rPr>
                          <m:t>±</m:t>
                        </m:r>
                        <m:d>
                          <m:dPr>
                            <m:ctrlPr>
                              <a:rPr lang="fr-BE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BE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fr-B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BE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fr-BE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fr-BE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  <m:r>
                              <a:rPr lang="fr-BE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fr-BE" sz="240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fr-BE" sz="2400" b="0" i="0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</m:oMath>
                </a14:m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r>
                      <a:rPr lang="fr-BE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BE" sz="2400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fr-BE" sz="24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7F9DF5C9-E3E2-B85D-E04B-7B8971D6EE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735" y="2978085"/>
                <a:ext cx="3528530" cy="6405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2">
            <a:extLst>
              <a:ext uri="{FF2B5EF4-FFF2-40B4-BE49-F238E27FC236}">
                <a16:creationId xmlns:a16="http://schemas.microsoft.com/office/drawing/2014/main" id="{21BA6A7F-A41C-4083-AC17-86F1D7604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3989633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dirty="0"/>
              <a:t>2 solutions (</a:t>
            </a:r>
            <a:r>
              <a:rPr lang="fr-BE" alt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𝜏 runs in the </a:t>
            </a:r>
            <a:r>
              <a:rPr lang="fr-BE" altLang="fr-FR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same</a:t>
            </a:r>
            <a:r>
              <a:rPr lang="fr-BE" alt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direction as </a:t>
            </a:r>
            <a:r>
              <a:rPr lang="fr-BE" altLang="fr-FR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fr-BE" alt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or in the opposite one)</a:t>
            </a:r>
            <a:endParaRPr lang="fr-BE" altLang="fr-FR" sz="2400" dirty="0">
              <a:solidFill>
                <a:srgbClr val="C00000"/>
              </a:solidFill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9A9B9771-6C54-E6AF-EAA2-FEE03D9BD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810580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>
                <a:cs typeface="Times New Roman" panose="02020603050405020304" pitchFamily="18" charset="0"/>
              </a:rPr>
              <a:t>both</a:t>
            </a:r>
            <a:r>
              <a:rPr lang="fr-BE" altLang="fr-FR" sz="2400" dirty="0"/>
              <a:t> solutions are </a:t>
            </a:r>
            <a:r>
              <a:rPr lang="fr-BE" altLang="fr-FR" sz="2400" dirty="0" err="1"/>
              <a:t>mathematically</a:t>
            </a:r>
            <a:r>
              <a:rPr lang="fr-BE" altLang="fr-FR" sz="2400" dirty="0"/>
              <a:t> </a:t>
            </a:r>
            <a:r>
              <a:rPr lang="fr-BE" altLang="fr-FR" sz="2400" dirty="0" err="1"/>
              <a:t>valid</a:t>
            </a:r>
            <a:r>
              <a:rPr lang="fr-BE" altLang="fr-FR" sz="2400" dirty="0"/>
              <a:t> in </a:t>
            </a:r>
            <a:r>
              <a:rPr lang="fr-BE" altLang="fr-FR" sz="2400" dirty="0" err="1"/>
              <a:t>general</a:t>
            </a:r>
            <a:r>
              <a:rPr lang="fr-BE" altLang="fr-FR" sz="2400" dirty="0"/>
              <a:t> </a:t>
            </a:r>
            <a:r>
              <a:rPr lang="fr-BE" altLang="fr-FR" sz="2400" dirty="0" err="1"/>
              <a:t>relativity</a:t>
            </a:r>
            <a:endParaRPr lang="fr-BE" altLang="fr-FR" sz="2400" dirty="0">
              <a:solidFill>
                <a:srgbClr val="C00000"/>
              </a:solidFill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4E613A77-88DF-5BF7-DF1E-2B17696EE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5626096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>
                <a:cs typeface="Times New Roman" panose="02020603050405020304" pitchFamily="18" charset="0"/>
              </a:rPr>
              <a:t>which</a:t>
            </a:r>
            <a:r>
              <a:rPr lang="fr-BE" altLang="fr-FR" sz="2400" dirty="0">
                <a:cs typeface="Times New Roman" panose="02020603050405020304" pitchFamily="18" charset="0"/>
              </a:rPr>
              <a:t> one </a:t>
            </a:r>
            <a:r>
              <a:rPr lang="fr-BE" altLang="fr-FR" sz="2400" dirty="0" err="1">
                <a:cs typeface="Times New Roman" panose="02020603050405020304" pitchFamily="18" charset="0"/>
              </a:rPr>
              <a:t>should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we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choose</a:t>
            </a:r>
            <a:r>
              <a:rPr lang="fr-BE" altLang="fr-FR" sz="2400" dirty="0">
                <a:cs typeface="Times New Roman" panose="02020603050405020304" pitchFamily="18" charset="0"/>
              </a:rPr>
              <a:t> ?</a:t>
            </a:r>
            <a:endParaRPr lang="fr-BE" altLang="fr-F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7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/>
      <p:bldP spid="6" grpId="0"/>
      <p:bldP spid="8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 err="1"/>
              <a:t>Reversed</a:t>
            </a:r>
            <a:r>
              <a:rPr lang="fr-BE" altLang="fr-FR" sz="2400" b="1" i="1" dirty="0"/>
              <a:t> Time </a:t>
            </a:r>
            <a:endParaRPr lang="fr-BE" altLang="fr-FR" sz="2400" dirty="0"/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25E6BA37-2DD6-1218-7F08-03E97B8D4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09" y="1357267"/>
            <a:ext cx="11353044" cy="624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/>
              <a:t>the </a:t>
            </a:r>
            <a:r>
              <a:rPr lang="fr-BE" altLang="fr-FR" sz="2400" dirty="0" err="1"/>
              <a:t>Schwarzschild</a:t>
            </a:r>
            <a:r>
              <a:rPr lang="fr-BE" altLang="fr-FR" sz="2400" dirty="0"/>
              <a:t> </a:t>
            </a:r>
            <a:r>
              <a:rPr lang="fr-BE" altLang="fr-FR" sz="2400" dirty="0" err="1"/>
              <a:t>criterion</a:t>
            </a:r>
            <a:r>
              <a:rPr lang="fr-BE" altLang="fr-FR" sz="2400" dirty="0"/>
              <a:t> </a:t>
            </a:r>
            <a:r>
              <a:rPr lang="fr-BE" altLang="fr-FR" sz="2400" dirty="0" err="1"/>
              <a:t>indicate</a:t>
            </a:r>
            <a:r>
              <a:rPr lang="fr-BE" altLang="fr-FR" sz="2400" dirty="0"/>
              <a:t> </a:t>
            </a:r>
            <a:r>
              <a:rPr lang="fr-BE" altLang="fr-FR" sz="2400" dirty="0" err="1"/>
              <a:t>we</a:t>
            </a:r>
            <a:r>
              <a:rPr lang="fr-BE" altLang="fr-FR" sz="2400" dirty="0"/>
              <a:t> are </a:t>
            </a:r>
            <a:r>
              <a:rPr lang="fr-BE" altLang="fr-FR" sz="2400" dirty="0" err="1"/>
              <a:t>inside</a:t>
            </a:r>
            <a:r>
              <a:rPr lang="fr-BE" altLang="fr-FR" sz="2400" dirty="0"/>
              <a:t> a BH</a:t>
            </a:r>
            <a:endParaRPr lang="fr-BE" altLang="fr-FR" sz="2400" dirty="0">
              <a:solidFill>
                <a:srgbClr val="C00000"/>
              </a:solidFill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21BA6A7F-A41C-4083-AC17-86F1D7604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072450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>
                <a:cs typeface="Times New Roman" panose="02020603050405020304" pitchFamily="18" charset="0"/>
              </a:rPr>
              <a:t>inside</a:t>
            </a:r>
            <a:r>
              <a:rPr lang="fr-BE" altLang="fr-FR" sz="2400" dirty="0">
                <a:cs typeface="Times New Roman" panose="02020603050405020304" pitchFamily="18" charset="0"/>
              </a:rPr>
              <a:t> the BH,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roles</a:t>
            </a:r>
            <a:r>
              <a:rPr lang="fr-BE" altLang="fr-FR" sz="2400" dirty="0">
                <a:cs typeface="Times New Roman" panose="02020603050405020304" pitchFamily="18" charset="0"/>
              </a:rPr>
              <a:t> of </a:t>
            </a:r>
            <a:r>
              <a:rPr lang="fr-BE" altLang="fr-FR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r</a:t>
            </a:r>
            <a:r>
              <a:rPr lang="fr-BE" altLang="fr-FR" sz="2400" dirty="0">
                <a:cs typeface="Times New Roman" panose="02020603050405020304" pitchFamily="18" charset="0"/>
              </a:rPr>
              <a:t> and </a:t>
            </a:r>
            <a:r>
              <a:rPr lang="fr-BE" altLang="fr-FR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t</a:t>
            </a:r>
            <a:r>
              <a:rPr lang="fr-BE" altLang="fr-FR" sz="2400" dirty="0">
                <a:cs typeface="Times New Roman" panose="02020603050405020304" pitchFamily="18" charset="0"/>
              </a:rPr>
              <a:t> are </a:t>
            </a:r>
            <a:r>
              <a:rPr lang="fr-BE" altLang="fr-FR" sz="2400" dirty="0" err="1">
                <a:cs typeface="Times New Roman" panose="02020603050405020304" pitchFamily="18" charset="0"/>
              </a:rPr>
              <a:t>switched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endParaRPr lang="fr-BE" altLang="fr-FR" sz="2400" dirty="0">
              <a:solidFill>
                <a:srgbClr val="C00000"/>
              </a:solidFill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9A9B9771-6C54-E6AF-EAA2-FEE03D9BD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717925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singularity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is</a:t>
            </a:r>
            <a:r>
              <a:rPr lang="fr-BE" altLang="fr-FR" sz="2400" dirty="0">
                <a:cs typeface="Times New Roman" panose="02020603050405020304" pitchFamily="18" charset="0"/>
              </a:rPr>
              <a:t> not a </a:t>
            </a:r>
            <a:r>
              <a:rPr lang="fr-BE" altLang="fr-F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point </a:t>
            </a:r>
            <a:r>
              <a:rPr lang="fr-BE" altLang="fr-FR" sz="2400" dirty="0">
                <a:cs typeface="Times New Roman" panose="02020603050405020304" pitchFamily="18" charset="0"/>
              </a:rPr>
              <a:t>in </a:t>
            </a:r>
            <a:r>
              <a:rPr lang="fr-BE" altLang="fr-FR" sz="2400" dirty="0" err="1">
                <a:cs typeface="Times New Roman" panose="02020603050405020304" pitchFamily="18" charset="0"/>
              </a:rPr>
              <a:t>space</a:t>
            </a:r>
            <a:r>
              <a:rPr lang="fr-BE" altLang="fr-FR" sz="2400" dirty="0">
                <a:cs typeface="Times New Roman" panose="02020603050405020304" pitchFamily="18" charset="0"/>
              </a:rPr>
              <a:t> but an </a:t>
            </a:r>
            <a:r>
              <a:rPr lang="fr-BE" altLang="fr-F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instant </a:t>
            </a:r>
            <a:r>
              <a:rPr lang="fr-BE" altLang="fr-FR" sz="2400" dirty="0">
                <a:cs typeface="Times New Roman" panose="02020603050405020304" pitchFamily="18" charset="0"/>
              </a:rPr>
              <a:t>in time</a:t>
            </a:r>
            <a:endParaRPr lang="fr-BE" altLang="fr-FR" sz="2400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FFE039B-7099-6A33-EBA4-EF885467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3363400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>
                <a:cs typeface="Times New Roman" panose="02020603050405020304" pitchFamily="18" charset="0"/>
              </a:rPr>
              <a:t>we</a:t>
            </a:r>
            <a:r>
              <a:rPr lang="fr-BE" altLang="fr-FR" sz="2400" dirty="0">
                <a:cs typeface="Times New Roman" panose="02020603050405020304" pitchFamily="18" charset="0"/>
              </a:rPr>
              <a:t> observe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universe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expanding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from</a:t>
            </a:r>
            <a:r>
              <a:rPr lang="fr-BE" altLang="fr-FR" sz="2400" dirty="0">
                <a:cs typeface="Times New Roman" panose="02020603050405020304" pitchFamily="18" charset="0"/>
              </a:rPr>
              <a:t> an instant in time: the Big Bang </a:t>
            </a:r>
            <a:endParaRPr lang="fr-BE" altLang="fr-FR" sz="2400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179A4AA-8C53-139E-4801-BC210B3F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008875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negative</a:t>
            </a:r>
            <a:r>
              <a:rPr lang="fr-BE" altLang="fr-FR" sz="2400" dirty="0">
                <a:cs typeface="Times New Roman" panose="02020603050405020304" pitchFamily="18" charset="0"/>
              </a:rPr>
              <a:t> solution </a:t>
            </a:r>
            <a:r>
              <a:rPr lang="fr-BE" altLang="fr-FR" sz="2400" dirty="0" err="1">
                <a:cs typeface="Times New Roman" panose="02020603050405020304" pitchFamily="18" charset="0"/>
              </a:rPr>
              <a:t>is</a:t>
            </a:r>
            <a:r>
              <a:rPr lang="fr-BE" altLang="fr-FR" sz="2400" dirty="0">
                <a:cs typeface="Times New Roman" panose="02020603050405020304" pitchFamily="18" charset="0"/>
              </a:rPr>
              <a:t> the right one</a:t>
            </a:r>
            <a:endParaRPr lang="fr-BE" altLang="fr-FR" sz="24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9522B5A-E181-CDDB-D736-F05ED9E23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654350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singularity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is</a:t>
            </a:r>
            <a:r>
              <a:rPr lang="fr-BE" altLang="fr-FR" sz="2400" dirty="0">
                <a:cs typeface="Times New Roman" panose="02020603050405020304" pitchFamily="18" charset="0"/>
              </a:rPr>
              <a:t> an instant in </a:t>
            </a:r>
            <a:r>
              <a:rPr lang="fr-BE" altLang="fr-FR" sz="2400" dirty="0" err="1">
                <a:cs typeface="Times New Roman" panose="02020603050405020304" pitchFamily="18" charset="0"/>
              </a:rPr>
              <a:t>our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past</a:t>
            </a:r>
            <a:endParaRPr lang="fr-BE" altLang="fr-FR" sz="2400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D66CE79B-3BA8-6DFB-FE42-B12D37B8C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5299825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the horizon </a:t>
            </a:r>
            <a:r>
              <a:rPr lang="fr-BE" altLang="fr-FR" sz="2400" dirty="0" err="1">
                <a:cs typeface="Times New Roman" panose="02020603050405020304" pitchFamily="18" charset="0"/>
              </a:rPr>
              <a:t>is</a:t>
            </a:r>
            <a:r>
              <a:rPr lang="fr-BE" altLang="fr-FR" sz="2400" dirty="0">
                <a:cs typeface="Times New Roman" panose="02020603050405020304" pitchFamily="18" charset="0"/>
              </a:rPr>
              <a:t> an instant in </a:t>
            </a:r>
            <a:r>
              <a:rPr lang="fr-BE" altLang="fr-FR" sz="2400" dirty="0" err="1">
                <a:cs typeface="Times New Roman" panose="02020603050405020304" pitchFamily="18" charset="0"/>
              </a:rPr>
              <a:t>our</a:t>
            </a:r>
            <a:r>
              <a:rPr lang="fr-BE" altLang="fr-FR" sz="2400" dirty="0">
                <a:cs typeface="Times New Roman" panose="02020603050405020304" pitchFamily="18" charset="0"/>
              </a:rPr>
              <a:t> future</a:t>
            </a:r>
            <a:endParaRPr lang="fr-BE" altLang="fr-FR" sz="2400" dirty="0"/>
          </a:p>
        </p:txBody>
      </p:sp>
    </p:spTree>
    <p:extLst>
      <p:ext uri="{BB962C8B-B14F-4D97-AF65-F5344CB8AC3E}">
        <p14:creationId xmlns:p14="http://schemas.microsoft.com/office/powerpoint/2010/main" val="189675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/>
      <p:bldP spid="12" grpId="0"/>
      <p:bldP spid="2" grpId="0"/>
      <p:bldP spid="3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 err="1"/>
              <a:t>What</a:t>
            </a:r>
            <a:r>
              <a:rPr lang="fr-BE" altLang="fr-FR" sz="2400" b="1" i="1" dirty="0"/>
              <a:t> </a:t>
            </a:r>
            <a:r>
              <a:rPr lang="fr-BE" altLang="fr-FR" sz="2400" b="1" i="1" dirty="0" err="1"/>
              <a:t>does</a:t>
            </a:r>
            <a:r>
              <a:rPr lang="fr-BE" altLang="fr-FR" sz="2400" b="1" i="1" dirty="0"/>
              <a:t> « </a:t>
            </a:r>
            <a:r>
              <a:rPr lang="fr-BE" altLang="fr-FR" sz="2400" b="1" i="1" dirty="0" err="1"/>
              <a:t>Universe</a:t>
            </a:r>
            <a:r>
              <a:rPr lang="fr-BE" altLang="fr-FR" sz="2400" b="1" i="1" dirty="0"/>
              <a:t> » </a:t>
            </a:r>
            <a:r>
              <a:rPr lang="fr-BE" altLang="fr-FR" sz="2400" b="1" i="1" dirty="0" err="1"/>
              <a:t>mean</a:t>
            </a:r>
            <a:r>
              <a:rPr lang="fr-BE" altLang="fr-FR" sz="2400" b="1" i="1" dirty="0"/>
              <a:t> ?</a:t>
            </a:r>
            <a:endParaRPr lang="fr-BE" altLang="fr-FR" sz="2400" dirty="0"/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25E6BA37-2DD6-1218-7F08-03E97B8D4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09" y="1357267"/>
            <a:ext cx="11353044" cy="624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/>
              <a:t>how do mainstream </a:t>
            </a:r>
            <a:r>
              <a:rPr lang="fr-BE" altLang="fr-FR" sz="2400" dirty="0" err="1"/>
              <a:t>cosmologists</a:t>
            </a:r>
            <a:r>
              <a:rPr lang="fr-BE" altLang="fr-FR" sz="2400" dirty="0"/>
              <a:t> </a:t>
            </a:r>
            <a:r>
              <a:rPr lang="fr-BE" altLang="fr-FR" sz="2400" dirty="0" err="1"/>
              <a:t>avoid</a:t>
            </a:r>
            <a:r>
              <a:rPr lang="fr-BE" altLang="fr-FR" sz="2400" dirty="0"/>
              <a:t> the conclusion </a:t>
            </a:r>
            <a:r>
              <a:rPr lang="fr-BE" altLang="fr-FR" sz="2400" dirty="0" err="1"/>
              <a:t>that</a:t>
            </a:r>
            <a:r>
              <a:rPr lang="fr-BE" altLang="fr-FR" sz="2400" dirty="0"/>
              <a:t> the </a:t>
            </a:r>
            <a:r>
              <a:rPr lang="fr-BE" altLang="fr-FR" sz="2400" dirty="0" err="1"/>
              <a:t>universe</a:t>
            </a:r>
            <a:r>
              <a:rPr lang="fr-BE" altLang="fr-FR" sz="2400" dirty="0"/>
              <a:t> </a:t>
            </a:r>
            <a:r>
              <a:rPr lang="fr-BE" altLang="fr-FR" sz="2400" dirty="0" err="1"/>
              <a:t>is</a:t>
            </a:r>
            <a:r>
              <a:rPr lang="fr-BE" altLang="fr-FR" sz="2400" dirty="0"/>
              <a:t> a black </a:t>
            </a:r>
            <a:r>
              <a:rPr lang="fr-BE" altLang="fr-FR" sz="2400" dirty="0" err="1"/>
              <a:t>hole</a:t>
            </a:r>
            <a:r>
              <a:rPr lang="fr-BE" altLang="fr-FR" sz="2400" dirty="0"/>
              <a:t>?</a:t>
            </a:r>
            <a:endParaRPr lang="fr-BE" altLang="fr-FR" sz="2400" dirty="0">
              <a:solidFill>
                <a:srgbClr val="C00000"/>
              </a:solidFill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21BA6A7F-A41C-4083-AC17-86F1D7604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117715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« a black </a:t>
            </a:r>
            <a:r>
              <a:rPr lang="fr-BE" altLang="fr-FR" sz="2400" dirty="0" err="1">
                <a:cs typeface="Times New Roman" panose="02020603050405020304" pitchFamily="18" charset="0"/>
              </a:rPr>
              <a:t>hole</a:t>
            </a:r>
            <a:r>
              <a:rPr lang="fr-BE" altLang="fr-FR" sz="2400" dirty="0">
                <a:cs typeface="Times New Roman" panose="02020603050405020304" pitchFamily="18" charset="0"/>
              </a:rPr>
              <a:t> has to </a:t>
            </a:r>
            <a:r>
              <a:rPr lang="fr-BE" altLang="fr-FR" sz="2400" dirty="0" err="1">
                <a:cs typeface="Times New Roman" panose="02020603050405020304" pitchFamily="18" charset="0"/>
              </a:rPr>
              <a:t>be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included</a:t>
            </a:r>
            <a:r>
              <a:rPr lang="fr-BE" altLang="fr-FR" sz="2400" dirty="0">
                <a:cs typeface="Times New Roman" panose="02020603050405020304" pitchFamily="18" charset="0"/>
              </a:rPr>
              <a:t> in </a:t>
            </a:r>
            <a:r>
              <a:rPr lang="fr-BE" altLang="fr-FR" sz="2400" dirty="0" err="1">
                <a:cs typeface="Times New Roman" panose="02020603050405020304" pitchFamily="18" charset="0"/>
              </a:rPr>
              <a:t>someting</a:t>
            </a:r>
            <a:endParaRPr lang="fr-BE" altLang="fr-FR" sz="2400" dirty="0">
              <a:solidFill>
                <a:srgbClr val="C00000"/>
              </a:solidFill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9A9B9771-6C54-E6AF-EAA2-FEE03D9BD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2808455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but the </a:t>
            </a:r>
            <a:r>
              <a:rPr lang="fr-BE" altLang="fr-FR" sz="2400" dirty="0" err="1">
                <a:cs typeface="Times New Roman" panose="02020603050405020304" pitchFamily="18" charset="0"/>
              </a:rPr>
              <a:t>universe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is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everything</a:t>
            </a:r>
            <a:endParaRPr lang="fr-BE" altLang="fr-FR" sz="2400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179A4AA-8C53-139E-4801-BC210B3F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3499195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→ </a:t>
            </a:r>
            <a:r>
              <a:rPr lang="fr-BE" altLang="fr-FR" sz="2400" dirty="0" err="1">
                <a:cs typeface="Times New Roman" panose="02020603050405020304" pitchFamily="18" charset="0"/>
              </a:rPr>
              <a:t>it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cannot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be</a:t>
            </a:r>
            <a:r>
              <a:rPr lang="fr-BE" altLang="fr-FR" sz="2400" dirty="0">
                <a:cs typeface="Times New Roman" panose="02020603050405020304" pitchFamily="18" charset="0"/>
              </a:rPr>
              <a:t> a black </a:t>
            </a:r>
            <a:r>
              <a:rPr lang="fr-BE" altLang="fr-FR" sz="2400" dirty="0" err="1">
                <a:cs typeface="Times New Roman" panose="02020603050405020304" pitchFamily="18" charset="0"/>
              </a:rPr>
              <a:t>hole</a:t>
            </a:r>
            <a:r>
              <a:rPr lang="fr-BE" altLang="fr-FR" sz="2400" dirty="0">
                <a:cs typeface="Times New Roman" panose="02020603050405020304" pitchFamily="18" charset="0"/>
              </a:rPr>
              <a:t> »</a:t>
            </a:r>
            <a:endParaRPr lang="fr-BE" altLang="fr-FR" sz="24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9522B5A-E181-CDDB-D736-F05ED9E23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09" y="4598215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>
                <a:cs typeface="Times New Roman" panose="02020603050405020304" pitchFamily="18" charset="0"/>
              </a:rPr>
              <a:t>this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is</a:t>
            </a:r>
            <a:r>
              <a:rPr lang="fr-BE" altLang="fr-FR" sz="2400" dirty="0">
                <a:cs typeface="Times New Roman" panose="02020603050405020304" pitchFamily="18" charset="0"/>
              </a:rPr>
              <a:t> an </a:t>
            </a:r>
            <a:r>
              <a:rPr lang="fr-BE" altLang="fr-F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abuse of </a:t>
            </a:r>
            <a:r>
              <a:rPr lang="fr-BE" altLang="fr-FR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language</a:t>
            </a:r>
            <a:r>
              <a:rPr lang="fr-BE" altLang="fr-F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confusing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different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meanings</a:t>
            </a:r>
            <a:r>
              <a:rPr lang="fr-BE" altLang="fr-FR" sz="2400" dirty="0">
                <a:cs typeface="Times New Roman" panose="02020603050405020304" pitchFamily="18" charset="0"/>
              </a:rPr>
              <a:t> of « </a:t>
            </a:r>
            <a:r>
              <a:rPr lang="fr-BE" altLang="fr-FR" sz="2400" dirty="0" err="1">
                <a:cs typeface="Times New Roman" panose="02020603050405020304" pitchFamily="18" charset="0"/>
              </a:rPr>
              <a:t>universe</a:t>
            </a:r>
            <a:r>
              <a:rPr lang="fr-BE" altLang="fr-FR" sz="2400" dirty="0">
                <a:cs typeface="Times New Roman" panose="02020603050405020304" pitchFamily="18" charset="0"/>
              </a:rPr>
              <a:t> » </a:t>
            </a:r>
            <a:endParaRPr lang="fr-BE" altLang="fr-FR" sz="2400" dirty="0"/>
          </a:p>
        </p:txBody>
      </p:sp>
    </p:spTree>
    <p:extLst>
      <p:ext uri="{BB962C8B-B14F-4D97-AF65-F5344CB8AC3E}">
        <p14:creationId xmlns:p14="http://schemas.microsoft.com/office/powerpoint/2010/main" val="35244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/>
      <p:bldP spid="1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666875" y="441326"/>
            <a:ext cx="8858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fr-BE" altLang="fr-FR" sz="2400" b="1" i="1" dirty="0"/>
              <a:t>Levels of </a:t>
            </a:r>
            <a:r>
              <a:rPr lang="fr-BE" altLang="fr-FR" sz="2400" b="1" i="1" dirty="0" err="1"/>
              <a:t>Universes</a:t>
            </a:r>
            <a:endParaRPr lang="fr-BE" altLang="fr-FR" sz="2400" dirty="0"/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25E6BA37-2DD6-1218-7F08-03E97B8D4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261" y="1357267"/>
            <a:ext cx="8905591" cy="624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/>
              <a:t>Level</a:t>
            </a:r>
            <a:r>
              <a:rPr lang="fr-BE" altLang="fr-FR" sz="2400" dirty="0"/>
              <a:t> 1 : </a:t>
            </a:r>
            <a:r>
              <a:rPr lang="fr-BE" altLang="fr-FR" sz="2400" dirty="0" err="1"/>
              <a:t>everything</a:t>
            </a:r>
            <a:r>
              <a:rPr lang="fr-BE" altLang="fr-FR" sz="2400" dirty="0"/>
              <a:t> </a:t>
            </a:r>
            <a:r>
              <a:rPr lang="fr-BE" altLang="fr-FR" sz="2400" dirty="0" err="1"/>
              <a:t>that</a:t>
            </a:r>
            <a:r>
              <a:rPr lang="fr-BE" altLang="fr-FR" sz="2400" dirty="0"/>
              <a:t> </a:t>
            </a:r>
            <a:r>
              <a:rPr lang="fr-BE" altLang="fr-FR" sz="2400" dirty="0" err="1"/>
              <a:t>exists</a:t>
            </a:r>
            <a:r>
              <a:rPr lang="fr-BE" altLang="fr-FR" sz="2400" dirty="0"/>
              <a:t>, </a:t>
            </a:r>
            <a:r>
              <a:rPr lang="fr-BE" altLang="fr-FR" sz="2400" dirty="0" err="1"/>
              <a:t>whole</a:t>
            </a:r>
            <a:r>
              <a:rPr lang="fr-BE" altLang="fr-FR" sz="2400" dirty="0"/>
              <a:t> of </a:t>
            </a:r>
            <a:r>
              <a:rPr lang="fr-BE" altLang="fr-FR" sz="2400" dirty="0" err="1"/>
              <a:t>spacetime</a:t>
            </a:r>
            <a:endParaRPr lang="fr-BE" altLang="fr-FR" sz="2400" dirty="0">
              <a:solidFill>
                <a:srgbClr val="C00000"/>
              </a:solidFill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21BA6A7F-A41C-4083-AC17-86F1D7604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261" y="2117715"/>
            <a:ext cx="6342808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>
                <a:cs typeface="Times New Roman" panose="02020603050405020304" pitchFamily="18" charset="0"/>
              </a:rPr>
              <a:t>Level</a:t>
            </a:r>
            <a:r>
              <a:rPr lang="fr-BE" altLang="fr-FR" sz="2400" dirty="0">
                <a:cs typeface="Times New Roman" panose="02020603050405020304" pitchFamily="18" charset="0"/>
              </a:rPr>
              <a:t> 3 : observable </a:t>
            </a:r>
            <a:r>
              <a:rPr lang="fr-BE" altLang="fr-FR" sz="2400" dirty="0" err="1">
                <a:cs typeface="Times New Roman" panose="02020603050405020304" pitchFamily="18" charset="0"/>
              </a:rPr>
              <a:t>universe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endParaRPr lang="fr-BE" altLang="fr-FR" sz="2400" dirty="0">
              <a:solidFill>
                <a:srgbClr val="C00000"/>
              </a:solidFill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9A9B9771-6C54-E6AF-EAA2-FEE03D9BD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261" y="2808455"/>
            <a:ext cx="601688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 err="1">
                <a:cs typeface="Times New Roman" panose="02020603050405020304" pitchFamily="18" charset="0"/>
              </a:rPr>
              <a:t>Level</a:t>
            </a:r>
            <a:r>
              <a:rPr lang="fr-BE" altLang="fr-FR" sz="2400" dirty="0">
                <a:cs typeface="Times New Roman" panose="02020603050405020304" pitchFamily="18" charset="0"/>
              </a:rPr>
              <a:t> 2 : </a:t>
            </a:r>
            <a:r>
              <a:rPr lang="fr-BE" altLang="fr-FR" sz="2400" dirty="0" err="1">
                <a:cs typeface="Times New Roman" panose="02020603050405020304" pitchFamily="18" charset="0"/>
              </a:rPr>
              <a:t>material</a:t>
            </a:r>
            <a:r>
              <a:rPr lang="fr-BE" altLang="fr-FR" sz="2400" dirty="0">
                <a:cs typeface="Times New Roman" panose="02020603050405020304" pitchFamily="18" charset="0"/>
              </a:rPr>
              <a:t> </a:t>
            </a:r>
            <a:r>
              <a:rPr lang="fr-BE" altLang="fr-FR" sz="2400" dirty="0" err="1">
                <a:cs typeface="Times New Roman" panose="02020603050405020304" pitchFamily="18" charset="0"/>
              </a:rPr>
              <a:t>universe</a:t>
            </a:r>
            <a:endParaRPr lang="fr-BE" altLang="fr-FR" sz="2400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179A4AA-8C53-139E-4801-BC210B3F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3499195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3 ⸦ 2</a:t>
            </a:r>
            <a:endParaRPr lang="fr-BE" altLang="fr-FR" sz="2400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B69025B-397B-5DEF-62EC-3D500D6A6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183930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2 = 1 or 2 ⸦ 1</a:t>
            </a:r>
            <a:endParaRPr lang="fr-BE" altLang="fr-FR" sz="2400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8B635335-B5D1-3E55-2B69-C0D7A673A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8" y="4880675"/>
            <a:ext cx="11353044" cy="55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0"/>
              </a:spcAft>
              <a:buNone/>
            </a:pPr>
            <a:r>
              <a:rPr lang="fr-BE" altLang="fr-FR" sz="2400" dirty="0">
                <a:cs typeface="Times New Roman" panose="02020603050405020304" pitchFamily="18" charset="0"/>
              </a:rPr>
              <a:t>mainstream </a:t>
            </a:r>
            <a:r>
              <a:rPr lang="fr-BE" altLang="fr-FR" sz="2400" dirty="0" err="1">
                <a:cs typeface="Times New Roman" panose="02020603050405020304" pitchFamily="18" charset="0"/>
              </a:rPr>
              <a:t>cosmologists</a:t>
            </a:r>
            <a:r>
              <a:rPr lang="fr-BE" altLang="fr-FR" sz="2400" dirty="0">
                <a:cs typeface="Times New Roman" panose="02020603050405020304" pitchFamily="18" charset="0"/>
              </a:rPr>
              <a:t> force 2 = 1</a:t>
            </a:r>
            <a:endParaRPr lang="fr-BE" altLang="fr-FR" sz="2400" dirty="0"/>
          </a:p>
        </p:txBody>
      </p:sp>
    </p:spTree>
    <p:extLst>
      <p:ext uri="{BB962C8B-B14F-4D97-AF65-F5344CB8AC3E}">
        <p14:creationId xmlns:p14="http://schemas.microsoft.com/office/powerpoint/2010/main" val="442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/>
      <p:bldP spid="12" grpId="0"/>
      <p:bldP spid="3" grpId="0"/>
      <p:bldP spid="2" grpId="0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7240</TotalTime>
  <Words>840</Words>
  <Application>Microsoft Office PowerPoint</Application>
  <PresentationFormat>Grand écran</PresentationFormat>
  <Paragraphs>121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ULg - Faculté des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Magain</dc:creator>
  <cp:lastModifiedBy>Magain Pierre</cp:lastModifiedBy>
  <cp:revision>76</cp:revision>
  <dcterms:created xsi:type="dcterms:W3CDTF">2020-02-06T14:45:38Z</dcterms:created>
  <dcterms:modified xsi:type="dcterms:W3CDTF">2023-04-16T23:02:45Z</dcterms:modified>
</cp:coreProperties>
</file>